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4" r:id="rId3"/>
    <p:sldId id="258" r:id="rId4"/>
    <p:sldId id="270" r:id="rId5"/>
    <p:sldId id="276" r:id="rId6"/>
    <p:sldId id="277" r:id="rId7"/>
    <p:sldId id="269" r:id="rId8"/>
    <p:sldId id="268" r:id="rId9"/>
    <p:sldId id="279" r:id="rId10"/>
    <p:sldId id="278" r:id="rId11"/>
    <p:sldId id="264" r:id="rId12"/>
    <p:sldId id="275" r:id="rId13"/>
    <p:sldId id="280" r:id="rId14"/>
    <p:sldId id="299" r:id="rId15"/>
    <p:sldId id="281" r:id="rId16"/>
    <p:sldId id="282" r:id="rId17"/>
    <p:sldId id="292" r:id="rId18"/>
    <p:sldId id="291" r:id="rId19"/>
    <p:sldId id="289" r:id="rId20"/>
    <p:sldId id="288" r:id="rId21"/>
    <p:sldId id="290" r:id="rId22"/>
    <p:sldId id="300" r:id="rId23"/>
    <p:sldId id="298" r:id="rId24"/>
    <p:sldId id="273" r:id="rId25"/>
    <p:sldId id="266" r:id="rId26"/>
    <p:sldId id="307" r:id="rId27"/>
    <p:sldId id="306" r:id="rId28"/>
    <p:sldId id="309" r:id="rId29"/>
    <p:sldId id="308" r:id="rId30"/>
    <p:sldId id="301" r:id="rId31"/>
    <p:sldId id="302" r:id="rId32"/>
    <p:sldId id="303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28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93A953-8071-4758-8E7D-4A9A2C7EE744}" type="datetimeFigureOut">
              <a:rPr lang="cs-CZ" smtClean="0"/>
              <a:t>3.1.2018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2A60940-B84C-4900-855F-D56D9C280FA5}" type="slidenum">
              <a:rPr lang="cs-CZ" smtClean="0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kz-YMRq4ILk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11.wdp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microsoft.com/office/2007/relationships/hdphoto" Target="../media/hdphoto13.wdp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9.jpeg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18.wdp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dobrotapreafriku/videos/1463014443748916/?q=dobrota%20pre%20afriku" TargetMode="External"/><Relationship Id="rId2" Type="http://schemas.openxmlformats.org/officeDocument/2006/relationships/hyperlink" Target="https://www.facebook.com/dobrotapreafriku/videos/1143498609033836/?q=dobrota%20pre%20afriku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20.wdp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57.jpeg"/><Relationship Id="rId5" Type="http://schemas.openxmlformats.org/officeDocument/2006/relationships/image" Target="../media/image53.png"/><Relationship Id="rId10" Type="http://schemas.microsoft.com/office/2007/relationships/hdphoto" Target="../media/hdphoto23.wdp"/><Relationship Id="rId4" Type="http://schemas.microsoft.com/office/2007/relationships/hdphoto" Target="../media/hdphoto21.wdp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microsoft.com/office/2007/relationships/hdphoto" Target="../media/hdphoto29.wdp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4.wdp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3.png"/><Relationship Id="rId7" Type="http://schemas.openxmlformats.org/officeDocument/2006/relationships/image" Target="../media/image5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5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717858"/>
            <a:ext cx="41404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„</a:t>
            </a:r>
            <a:r>
              <a:rPr lang="cs-CZ" sz="3200" b="1" dirty="0" smtClean="0">
                <a:solidFill>
                  <a:srgbClr val="002060"/>
                </a:solidFill>
              </a:rPr>
              <a:t>Vzdělávání žáků </a:t>
            </a:r>
            <a:br>
              <a:rPr lang="cs-CZ" sz="3200" b="1" dirty="0" smtClean="0">
                <a:solidFill>
                  <a:srgbClr val="002060"/>
                </a:solidFill>
              </a:rPr>
            </a:br>
            <a:r>
              <a:rPr lang="cs-CZ" sz="3200" b="1" dirty="0" smtClean="0">
                <a:solidFill>
                  <a:srgbClr val="002060"/>
                </a:solidFill>
              </a:rPr>
              <a:t>v Základní škole </a:t>
            </a:r>
          </a:p>
          <a:p>
            <a:pPr algn="ctr"/>
            <a:r>
              <a:rPr lang="cs-CZ" sz="3200" b="1" dirty="0" smtClean="0">
                <a:solidFill>
                  <a:srgbClr val="002060"/>
                </a:solidFill>
              </a:rPr>
              <a:t>Sv. Filipa Neriho v </a:t>
            </a:r>
            <a:r>
              <a:rPr lang="cs-CZ" sz="3200" b="1" dirty="0" err="1" smtClean="0">
                <a:solidFill>
                  <a:srgbClr val="002060"/>
                </a:solidFill>
              </a:rPr>
              <a:t>Josce</a:t>
            </a:r>
            <a:r>
              <a:rPr lang="cs-CZ" sz="3200" b="1" dirty="0" smtClean="0">
                <a:solidFill>
                  <a:srgbClr val="002060"/>
                </a:solidFill>
              </a:rPr>
              <a:t>“</a:t>
            </a:r>
            <a:endParaRPr lang="cs-CZ" sz="3200" b="1" dirty="0">
              <a:solidFill>
                <a:srgbClr val="002060"/>
              </a:solidFill>
            </a:endParaRPr>
          </a:p>
        </p:txBody>
      </p:sp>
      <p:pic>
        <p:nvPicPr>
          <p:cNvPr id="3" name="obrázek 10" descr="Fotka uživatele Dobrota pre Afriku.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6025" b="18511"/>
          <a:stretch/>
        </p:blipFill>
        <p:spPr bwMode="auto">
          <a:xfrm>
            <a:off x="216893" y="3140968"/>
            <a:ext cx="4103079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3082617" y="873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Projektový den s názvem: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7842" y="6581001"/>
            <a:ext cx="1133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1">
                    <a:lumMod val="75000"/>
                  </a:schemeClr>
                </a:solidFill>
              </a:rPr>
              <a:t>12. 12. 2017</a:t>
            </a:r>
            <a:endParaRPr lang="cs-CZ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05192" y="6574307"/>
            <a:ext cx="1133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1">
                    <a:lumMod val="75000"/>
                  </a:schemeClr>
                </a:solidFill>
              </a:rPr>
              <a:t>K. Cuperová</a:t>
            </a:r>
            <a:endParaRPr lang="cs-CZ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499992" y="702069"/>
            <a:ext cx="455949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Žáci si ve dvou vyučovacích hodinách 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zopakovali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základní, již získané informace o 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Africe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 po 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té se prostřednictvím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výkladu 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učitele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i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 s využitím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prezentace na interaktivní 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tabuli seznámili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 novými tématy: 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„Vzdělávání dětí v základní internátní škole Sv. Filipa 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Neriho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v 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Josce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“, 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„Životní podmínky v této oblasti Afriky“, 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„Vnímání rozdílností života i vzdělávání v Evropě a v 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Africe“. </a:t>
            </a:r>
            <a:b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Po prezentaci byla ochutnávka potravin, které jedí žáci v Africe“</a:t>
            </a: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Následující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dvě vyučovací 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hodiny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žáci, ve svých kmenových třídách, pod vedením třídních učitelů, </a:t>
            </a: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vypracovali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pracovní listy zaměřené na tyto vzdělávací oblasti a předměty: Člověk a jeho svět, Člověk a práce, Člověk a společnost, Zeměpis, Český jazyk, Anglický jazyk, Výtvarná výchova. </a:t>
            </a:r>
          </a:p>
        </p:txBody>
      </p:sp>
    </p:spTree>
    <p:extLst>
      <p:ext uri="{BB962C8B-B14F-4D97-AF65-F5344CB8AC3E}">
        <p14:creationId xmlns:p14="http://schemas.microsoft.com/office/powerpoint/2010/main" val="12750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31060" y="260648"/>
            <a:ext cx="5936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Odkud my bereme ve škole </a:t>
            </a:r>
          </a:p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a v našich domovech pitnou vodu?</a:t>
            </a:r>
            <a:endParaRPr lang="cs-CZ" sz="28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Výsledek obrázku pro voda z kohout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9" y="1484784"/>
            <a:ext cx="767796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2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8" descr="Fotka uživatele Dobrota pre Afriku.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3" r="32694" b="19328"/>
          <a:stretch/>
        </p:blipFill>
        <p:spPr bwMode="auto">
          <a:xfrm>
            <a:off x="166535" y="3645023"/>
            <a:ext cx="3842933" cy="307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Související obráz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7"/>
          <a:stretch/>
        </p:blipFill>
        <p:spPr bwMode="auto">
          <a:xfrm>
            <a:off x="5154313" y="3388802"/>
            <a:ext cx="3744416" cy="33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uvisející obráze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7" r="17469"/>
          <a:stretch/>
        </p:blipFill>
        <p:spPr bwMode="auto">
          <a:xfrm>
            <a:off x="211801" y="50270"/>
            <a:ext cx="3797667" cy="309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ek obrázku pro doprava pitné vody z přehrad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13" y="126334"/>
            <a:ext cx="3753881" cy="301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4067943" y="1595619"/>
            <a:ext cx="1086369" cy="32121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4067942" y="4850743"/>
            <a:ext cx="1086369" cy="32121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4142134" y="672289"/>
            <a:ext cx="904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u</a:t>
            </a:r>
            <a:r>
              <a:rPr lang="cs-CZ" dirty="0" smtClean="0"/>
              <a:t> nás </a:t>
            </a:r>
          </a:p>
          <a:p>
            <a:pPr algn="ctr"/>
            <a:r>
              <a:rPr lang="cs-CZ" dirty="0" smtClean="0"/>
              <a:t>v Evropě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42134" y="4204412"/>
            <a:ext cx="90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</a:t>
            </a:r>
            <a:r>
              <a:rPr lang="cs-CZ" dirty="0" smtClean="0"/>
              <a:t> Africe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23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69573" y="1007181"/>
            <a:ext cx="72689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/>
              </a:rPr>
              <a:t>https</a:t>
            </a:r>
            <a:r>
              <a:rPr lang="cs-CZ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/>
              </a:rPr>
              <a:t>://</a:t>
            </a:r>
            <a:r>
              <a:rPr lang="cs-CZ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/>
              </a:rPr>
              <a:t>www.youtube.com/watch?v=kz-YMRq4ILk</a:t>
            </a:r>
            <a:endParaRPr lang="cs-CZ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cs-CZ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cs-CZ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63688" y="206962"/>
            <a:ext cx="563192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Webový odkaz na krátké video : </a:t>
            </a:r>
          </a:p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Radost z dostupnosti pitné vody.</a:t>
            </a:r>
            <a:endParaRPr lang="cs-CZ" sz="2800" b="1" dirty="0">
              <a:solidFill>
                <a:srgbClr val="002060"/>
              </a:solidFill>
            </a:endParaRPr>
          </a:p>
        </p:txBody>
      </p:sp>
      <p:pic>
        <p:nvPicPr>
          <p:cNvPr id="9" name="obrázek 16" descr="Fotka uživatele Dobrota pre Afriku.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30" y="1556792"/>
            <a:ext cx="5914673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34060"/>
            <a:ext cx="88569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 smtClean="0"/>
              <a:t>VÝUKA v této škole probíhá v </a:t>
            </a:r>
            <a:r>
              <a:rPr lang="cs-CZ" b="1" u="sng" dirty="0"/>
              <a:t>trimestrech. </a:t>
            </a:r>
            <a:endParaRPr lang="cs-CZ" b="1" u="sng" dirty="0" smtClean="0"/>
          </a:p>
          <a:p>
            <a:r>
              <a:rPr lang="cs-CZ" dirty="0" smtClean="0"/>
              <a:t>- První </a:t>
            </a:r>
            <a:r>
              <a:rPr lang="cs-CZ" dirty="0"/>
              <a:t>je od ledna do dubna.  </a:t>
            </a:r>
            <a:endParaRPr lang="cs-CZ" dirty="0" smtClean="0"/>
          </a:p>
          <a:p>
            <a:r>
              <a:rPr lang="cs-CZ" dirty="0" smtClean="0"/>
              <a:t>- Druhý </a:t>
            </a:r>
            <a:r>
              <a:rPr lang="cs-CZ" dirty="0"/>
              <a:t>je od května do </a:t>
            </a:r>
            <a:r>
              <a:rPr lang="cs-CZ" dirty="0" smtClean="0"/>
              <a:t>srpna.</a:t>
            </a:r>
          </a:p>
          <a:p>
            <a:r>
              <a:rPr lang="cs-CZ" dirty="0" smtClean="0"/>
              <a:t>- Třetí </a:t>
            </a:r>
            <a:r>
              <a:rPr lang="cs-CZ" dirty="0"/>
              <a:t>je od září do prosince. </a:t>
            </a:r>
            <a:endParaRPr lang="cs-CZ" dirty="0" smtClean="0"/>
          </a:p>
          <a:p>
            <a:r>
              <a:rPr lang="cs-CZ" b="1" u="sng" dirty="0" smtClean="0"/>
              <a:t>ŽÁCI SE VYUČUJÍ stejně </a:t>
            </a:r>
            <a:r>
              <a:rPr lang="cs-CZ" b="1" u="sng" dirty="0"/>
              <a:t>jako u nás </a:t>
            </a:r>
            <a:r>
              <a:rPr lang="cs-CZ" b="1" u="sng" dirty="0" smtClean="0"/>
              <a:t>podobným PŘEDMĚTŮM</a:t>
            </a:r>
            <a:r>
              <a:rPr lang="cs-CZ" b="1" dirty="0" smtClean="0"/>
              <a:t>: </a:t>
            </a:r>
          </a:p>
          <a:p>
            <a:r>
              <a:rPr lang="cs-CZ" dirty="0" smtClean="0"/>
              <a:t>- rodný jazyk – svahilština</a:t>
            </a:r>
          </a:p>
          <a:p>
            <a:r>
              <a:rPr lang="cs-CZ" dirty="0" smtClean="0"/>
              <a:t>- cizí jazyk -  anglický jazyk</a:t>
            </a:r>
          </a:p>
          <a:p>
            <a:r>
              <a:rPr lang="cs-CZ" dirty="0" smtClean="0"/>
              <a:t>- matematika,</a:t>
            </a:r>
          </a:p>
          <a:p>
            <a:r>
              <a:rPr lang="cs-CZ" dirty="0" smtClean="0"/>
              <a:t>- vědy (přírodověda, biologie, fyzika, chemie, technika)</a:t>
            </a:r>
          </a:p>
          <a:p>
            <a:r>
              <a:rPr lang="cs-CZ" dirty="0" smtClean="0"/>
              <a:t>- sociální studie (dějepis, občanská nauka, náboženství)</a:t>
            </a:r>
          </a:p>
          <a:p>
            <a:r>
              <a:rPr lang="cs-CZ" dirty="0" smtClean="0"/>
              <a:t>- výtvarná výchova</a:t>
            </a:r>
          </a:p>
          <a:p>
            <a:r>
              <a:rPr lang="cs-CZ" dirty="0" smtClean="0"/>
              <a:t>- tělesná výchova </a:t>
            </a:r>
          </a:p>
          <a:p>
            <a:r>
              <a:rPr lang="cs-CZ" dirty="0" smtClean="0"/>
              <a:t>- pracovní výchova: </a:t>
            </a:r>
            <a:r>
              <a:rPr lang="cs-CZ" b="1" dirty="0" smtClean="0"/>
              <a:t>DĚVČATA</a:t>
            </a:r>
            <a:r>
              <a:rPr lang="cs-CZ" dirty="0" smtClean="0"/>
              <a:t> se v pracovní výchově už od prvního stupně učí vařit, plést </a:t>
            </a:r>
            <a:r>
              <a:rPr lang="cs-CZ" dirty="0"/>
              <a:t>a šit </a:t>
            </a:r>
            <a:r>
              <a:rPr lang="cs-CZ" dirty="0" smtClean="0"/>
              <a:t>(šijí pro sebe i pro chlapce uniformy). </a:t>
            </a:r>
            <a:r>
              <a:rPr lang="cs-CZ" b="1" dirty="0" smtClean="0"/>
              <a:t>CHLAPCI </a:t>
            </a:r>
            <a:r>
              <a:rPr lang="cs-CZ" dirty="0" smtClean="0"/>
              <a:t>pracují se dřevem </a:t>
            </a:r>
            <a:br>
              <a:rPr lang="cs-CZ" dirty="0" smtClean="0"/>
            </a:br>
            <a:r>
              <a:rPr lang="cs-CZ" dirty="0" smtClean="0"/>
              <a:t>i s kovem a </a:t>
            </a:r>
            <a:r>
              <a:rPr lang="cs-CZ" dirty="0"/>
              <a:t>ve škole </a:t>
            </a:r>
            <a:r>
              <a:rPr lang="cs-CZ" dirty="0" smtClean="0"/>
              <a:t>opravují všechno co sami dokážou.</a:t>
            </a:r>
          </a:p>
          <a:p>
            <a:r>
              <a:rPr lang="cs-CZ" b="1" u="sng" dirty="0" smtClean="0"/>
              <a:t>6X DO ROKA žáci píší PÍSEMNÉ PRÁCE </a:t>
            </a:r>
            <a:r>
              <a:rPr lang="cs-CZ" dirty="0"/>
              <a:t>z každého </a:t>
            </a:r>
            <a:r>
              <a:rPr lang="cs-CZ" dirty="0" smtClean="0"/>
              <a:t>předmětu – vstupní do každého semestru a závěrečné, před vysvědčením. V osmém ročníku dělají, </a:t>
            </a:r>
            <a:r>
              <a:rPr lang="cs-CZ" dirty="0"/>
              <a:t>před vstupem </a:t>
            </a:r>
            <a:r>
              <a:rPr lang="cs-CZ" dirty="0" smtClean="0"/>
              <a:t>na </a:t>
            </a:r>
            <a:r>
              <a:rPr lang="cs-CZ" dirty="0"/>
              <a:t>střední </a:t>
            </a:r>
            <a:r>
              <a:rPr lang="cs-CZ" dirty="0" smtClean="0"/>
              <a:t>školu, závěrečné zkoušky – ty trvají tři dny. </a:t>
            </a:r>
          </a:p>
          <a:p>
            <a:r>
              <a:rPr lang="cs-CZ" b="1" u="sng" dirty="0" smtClean="0"/>
              <a:t>VYUČOVÁNÍ</a:t>
            </a:r>
            <a:r>
              <a:rPr lang="cs-CZ" u="sng" dirty="0" smtClean="0"/>
              <a:t> </a:t>
            </a:r>
            <a:r>
              <a:rPr lang="cs-CZ" b="1" u="sng" dirty="0" smtClean="0"/>
              <a:t>u nich začíná </a:t>
            </a:r>
            <a:r>
              <a:rPr lang="cs-CZ" b="1" u="sng" dirty="0"/>
              <a:t>v 7 hodin ráno a trvá do </a:t>
            </a:r>
            <a:r>
              <a:rPr lang="cs-CZ" b="1" u="sng" dirty="0" smtClean="0"/>
              <a:t>16.30 </a:t>
            </a:r>
            <a:r>
              <a:rPr lang="cs-CZ" b="1" u="sng" dirty="0"/>
              <a:t>hodin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Přestávky </a:t>
            </a:r>
            <a:r>
              <a:rPr lang="cs-CZ" dirty="0"/>
              <a:t>jsou tři. Od 10.30 -</a:t>
            </a:r>
            <a:r>
              <a:rPr lang="cs-CZ" dirty="0" smtClean="0"/>
              <a:t> </a:t>
            </a:r>
            <a:r>
              <a:rPr lang="cs-CZ" dirty="0"/>
              <a:t>11hodin, od 13 -</a:t>
            </a:r>
            <a:r>
              <a:rPr lang="cs-CZ" dirty="0" smtClean="0"/>
              <a:t> </a:t>
            </a:r>
            <a:r>
              <a:rPr lang="cs-CZ" dirty="0"/>
              <a:t>14 hodin </a:t>
            </a:r>
            <a:r>
              <a:rPr lang="cs-CZ" dirty="0" smtClean="0"/>
              <a:t>(oběd)a </a:t>
            </a:r>
            <a:r>
              <a:rPr lang="cs-CZ" dirty="0"/>
              <a:t>od </a:t>
            </a:r>
            <a:r>
              <a:rPr lang="cs-CZ" dirty="0" smtClean="0"/>
              <a:t>15.00 -15.30 </a:t>
            </a:r>
            <a:r>
              <a:rPr lang="cs-CZ" dirty="0"/>
              <a:t>hodin. </a:t>
            </a:r>
            <a:r>
              <a:rPr lang="cs-CZ" dirty="0" smtClean="0"/>
              <a:t>Od </a:t>
            </a:r>
            <a:r>
              <a:rPr lang="cs-CZ" dirty="0"/>
              <a:t>16 do 17 hodin se děti věnují aktivitám, v nichž rozvíjí svůj talent </a:t>
            </a:r>
            <a:r>
              <a:rPr lang="cs-CZ" dirty="0" smtClean="0"/>
              <a:t>– jsou v</a:t>
            </a:r>
            <a:r>
              <a:rPr lang="cs-CZ" dirty="0"/>
              <a:t> klubech a zájmových </a:t>
            </a:r>
            <a:r>
              <a:rPr lang="cs-CZ" dirty="0" smtClean="0"/>
              <a:t>kroužcích (např. </a:t>
            </a:r>
            <a:r>
              <a:rPr lang="cs-CZ" dirty="0"/>
              <a:t>volejbal, basketbal, </a:t>
            </a:r>
            <a:r>
              <a:rPr lang="cs-CZ" dirty="0" smtClean="0"/>
              <a:t>fotbal, hra </a:t>
            </a:r>
            <a:r>
              <a:rPr lang="cs-CZ" dirty="0"/>
              <a:t>na hudební nástroje, </a:t>
            </a:r>
            <a:r>
              <a:rPr lang="cs-CZ" dirty="0" smtClean="0"/>
              <a:t>tanec, malování).Od 17 – 18 hodin je večeře.</a:t>
            </a:r>
          </a:p>
          <a:p>
            <a:r>
              <a:rPr lang="cs-CZ" b="1" u="sng" dirty="0" smtClean="0"/>
              <a:t>Od </a:t>
            </a:r>
            <a:r>
              <a:rPr lang="cs-CZ" b="1" u="sng" dirty="0"/>
              <a:t>18 do 19 hodin </a:t>
            </a:r>
            <a:r>
              <a:rPr lang="cs-CZ" b="1" u="sng" dirty="0" smtClean="0"/>
              <a:t>dělají domácí úkoly. 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17888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žený soubor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19" y="0"/>
            <a:ext cx="6264696" cy="171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07432"/>
              </p:ext>
            </p:extLst>
          </p:nvPr>
        </p:nvGraphicFramePr>
        <p:xfrm>
          <a:off x="2573519" y="1750755"/>
          <a:ext cx="6237651" cy="5107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9588"/>
                <a:gridCol w="1855157"/>
                <a:gridCol w="1862906"/>
              </a:tblGrid>
              <a:tr h="392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SUBJECT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MARKS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OUT OF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Maths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98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 indent="285750"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Composition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30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 indent="285750"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Language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39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English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77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 indent="285750"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Insha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28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 indent="285750"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Lugha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48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Kiswahili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84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Science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 marL="342900"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Social</a:t>
                      </a:r>
                      <a:r>
                        <a:rPr lang="cs-CZ" sz="2000" dirty="0" smtClean="0">
                          <a:effectLst/>
                        </a:rPr>
                        <a:t> </a:t>
                      </a:r>
                      <a:r>
                        <a:rPr lang="cs-CZ" sz="2000" dirty="0" err="1" smtClean="0">
                          <a:effectLst/>
                        </a:rPr>
                        <a:t>Studies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48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 marL="342900"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CRE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Social</a:t>
                      </a:r>
                      <a:r>
                        <a:rPr lang="cs-CZ" sz="2000" dirty="0" smtClean="0">
                          <a:effectLst/>
                        </a:rPr>
                        <a:t> </a:t>
                      </a:r>
                      <a:r>
                        <a:rPr lang="cs-CZ" sz="2000" dirty="0" err="1" smtClean="0">
                          <a:effectLst/>
                        </a:rPr>
                        <a:t>Studies</a:t>
                      </a:r>
                      <a:r>
                        <a:rPr lang="cs-CZ" sz="2000" dirty="0" smtClean="0">
                          <a:effectLst/>
                        </a:rPr>
                        <a:t>/CRE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87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  <a:tr h="392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err="1" smtClean="0">
                          <a:effectLst/>
                        </a:rPr>
                        <a:t>Total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426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500</a:t>
                      </a:r>
                      <a:endParaRPr lang="cs-CZ" sz="2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50034" marR="50034" marT="0" marB="0"/>
                </a:tc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417946" y="1196752"/>
            <a:ext cx="2411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i="1" dirty="0" err="1" smtClean="0">
                <a:latin typeface="Times New Roman" pitchFamily="18" charset="0"/>
                <a:cs typeface="Times New Roman" pitchFamily="18" charset="0"/>
              </a:rPr>
              <a:t>Names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i="1" dirty="0" err="1" smtClean="0">
                <a:latin typeface="Times New Roman" pitchFamily="18" charset="0"/>
                <a:cs typeface="Times New Roman" pitchFamily="18" charset="0"/>
              </a:rPr>
              <a:t>xxxx</a:t>
            </a:r>
            <a:r>
              <a:rPr lang="cs-CZ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i="1" dirty="0" err="1" smtClean="0">
                <a:latin typeface="Times New Roman" pitchFamily="18" charset="0"/>
                <a:cs typeface="Times New Roman" pitchFamily="18" charset="0"/>
              </a:rPr>
              <a:t>xxxxxx</a:t>
            </a:r>
            <a:endParaRPr lang="cs-CZ" sz="1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b="1" i="1" dirty="0" err="1" smtClean="0">
                <a:latin typeface="Times New Roman" pitchFamily="18" charset="0"/>
                <a:cs typeface="Times New Roman" pitchFamily="18" charset="0"/>
              </a:rPr>
              <a:t>Class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i="1" dirty="0" smtClean="0">
                <a:latin typeface="Times New Roman" pitchFamily="18" charset="0"/>
                <a:cs typeface="Times New Roman" pitchFamily="18" charset="0"/>
              </a:rPr>
              <a:t>5   </a:t>
            </a:r>
            <a:r>
              <a:rPr lang="cs-CZ" sz="1400" b="1" i="1" dirty="0" err="1" smtClean="0">
                <a:latin typeface="Times New Roman" pitchFamily="18" charset="0"/>
                <a:cs typeface="Times New Roman" pitchFamily="18" charset="0"/>
              </a:rPr>
              <a:t>Year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i="1" dirty="0" smtClean="0">
                <a:latin typeface="Times New Roman" pitchFamily="18" charset="0"/>
                <a:cs typeface="Times New Roman" pitchFamily="18" charset="0"/>
              </a:rPr>
              <a:t>2017   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Term: </a:t>
            </a:r>
            <a:r>
              <a:rPr lang="cs-CZ" sz="160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cs-CZ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965920"/>
            <a:ext cx="2553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Vysvědčení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žáka 5. ročníku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Základní školy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Sv. Filipa Neriho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9336" y="2924944"/>
            <a:ext cx="25192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cs-CZ" sz="2000" dirty="0" smtClean="0">
                <a:solidFill>
                  <a:srgbClr val="002060"/>
                </a:solidFill>
              </a:rPr>
              <a:t>žáci ve škole </a:t>
            </a:r>
          </a:p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v Africe nedostávají ve škole známky, ale jsou hodnoceni body od 0 do 500</a:t>
            </a:r>
          </a:p>
          <a:p>
            <a:pPr algn="ctr"/>
            <a:endParaRPr lang="cs-CZ" sz="2000" dirty="0" smtClean="0">
              <a:solidFill>
                <a:srgbClr val="002060"/>
              </a:solidFill>
            </a:endParaRPr>
          </a:p>
          <a:p>
            <a:pPr algn="ctr"/>
            <a:r>
              <a:rPr lang="cs-CZ" sz="2000" dirty="0" smtClean="0">
                <a:solidFill>
                  <a:srgbClr val="002060"/>
                </a:solidFill>
              </a:rPr>
              <a:t>- na vysvědčení se sčítají body ze všech písemných prací a ze zkoušení</a:t>
            </a:r>
            <a:endParaRPr lang="cs-CZ" sz="2000" dirty="0">
              <a:solidFill>
                <a:srgbClr val="002060"/>
              </a:solidFill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2573519" y="0"/>
            <a:ext cx="6264696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565000" y="6858000"/>
            <a:ext cx="6264696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8802884" y="4192"/>
            <a:ext cx="17173" cy="685800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2569490" y="4192"/>
            <a:ext cx="17173" cy="685800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0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2" descr="Fotka uživatele Dobrota pre Afriku.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071"/>
            <a:ext cx="4968592" cy="31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42" descr="Fotka uživatele Dobrota pre Afriku.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0"/>
          <a:stretch/>
        </p:blipFill>
        <p:spPr bwMode="auto">
          <a:xfrm>
            <a:off x="4716016" y="3383551"/>
            <a:ext cx="4327213" cy="32975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5402425" y="332656"/>
            <a:ext cx="360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SVAHILŠTINA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ANGLIČTINA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-písmena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-slabiky</a:t>
            </a:r>
            <a:endParaRPr lang="cs-CZ" sz="2800" b="1" dirty="0">
              <a:solidFill>
                <a:srgbClr val="002060"/>
              </a:solidFill>
            </a:endParaRPr>
          </a:p>
        </p:txBody>
      </p:sp>
      <p:pic>
        <p:nvPicPr>
          <p:cNvPr id="5" name="obrázek 34" descr="Fotka uživatele Dobrota pre Afriku.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00" y="3383551"/>
            <a:ext cx="4438600" cy="3297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1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6" descr="Fotka uživatele Dobrota pre Afriku.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4" r="19584"/>
          <a:stretch/>
        </p:blipFill>
        <p:spPr bwMode="auto">
          <a:xfrm>
            <a:off x="119269" y="188640"/>
            <a:ext cx="4392488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43" descr="Fotka uživatele Dobrota pre Afriku.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34" y="3588973"/>
            <a:ext cx="424855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8" descr="Fotka uživatele Dobrota pre Afriku.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2" t="28773" b="5690"/>
          <a:stretch/>
        </p:blipFill>
        <p:spPr bwMode="auto">
          <a:xfrm>
            <a:off x="107504" y="3645024"/>
            <a:ext cx="4392488" cy="2993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5436096" y="620688"/>
            <a:ext cx="360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MATEMATIKA: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-číslice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-číselná řada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-počty bodů</a:t>
            </a:r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4" descr="Fotka uživatele Dobrota pre Afriku.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" b="20389"/>
          <a:stretch/>
        </p:blipFill>
        <p:spPr bwMode="auto">
          <a:xfrm>
            <a:off x="5004048" y="4005064"/>
            <a:ext cx="3816502" cy="261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1" descr="Výsledek obrázku pro Daria Kimuli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5"/>
          <a:stretch/>
        </p:blipFill>
        <p:spPr bwMode="auto">
          <a:xfrm>
            <a:off x="107504" y="116632"/>
            <a:ext cx="5328592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5436096" y="620688"/>
            <a:ext cx="360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HUDEBNÍ VÝCHOVA</a:t>
            </a:r>
          </a:p>
        </p:txBody>
      </p:sp>
      <p:sp>
        <p:nvSpPr>
          <p:cNvPr id="6" name="Obdélník 5"/>
          <p:cNvSpPr/>
          <p:nvPr/>
        </p:nvSpPr>
        <p:spPr>
          <a:xfrm>
            <a:off x="899592" y="4797152"/>
            <a:ext cx="360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VÝTVARNÁ</a:t>
            </a:r>
          </a:p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VÝCHOVA</a:t>
            </a:r>
          </a:p>
        </p:txBody>
      </p:sp>
    </p:spTree>
    <p:extLst>
      <p:ext uri="{BB962C8B-B14F-4D97-AF65-F5344CB8AC3E}">
        <p14:creationId xmlns:p14="http://schemas.microsoft.com/office/powerpoint/2010/main" val="79377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9" descr="Fotka uživatele Dobrota pre Afriku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934"/>
            <a:ext cx="5413865" cy="34741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5493580" y="1220851"/>
            <a:ext cx="360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TĚLESNÁ</a:t>
            </a:r>
          </a:p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VÝCHOVA</a:t>
            </a:r>
          </a:p>
        </p:txBody>
      </p:sp>
      <p:pic>
        <p:nvPicPr>
          <p:cNvPr id="5" name="obrázek 50" descr="Fotka uživatele Dobrota pre Afriku.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93"/>
          <a:stretch/>
        </p:blipFill>
        <p:spPr bwMode="auto">
          <a:xfrm>
            <a:off x="4860032" y="3645024"/>
            <a:ext cx="4160480" cy="312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46" descr="Fotka uživatele Dobrota pre Afriku.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3645024"/>
            <a:ext cx="4608512" cy="3126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6" descr="Fotka uživatele Dobrota pre Afriku.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4049628"/>
            <a:ext cx="3744416" cy="280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5" descr="Fotka uživatele Dobrota pre Afriku.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35"/>
            <a:ext cx="4968552" cy="39202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5155306" y="583813"/>
            <a:ext cx="38739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PŘÍRODNÍ VĚDY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-dějepis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-zeměpis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-občanská nauka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-náboženství</a:t>
            </a:r>
          </a:p>
        </p:txBody>
      </p:sp>
      <p:pic>
        <p:nvPicPr>
          <p:cNvPr id="6" name="Picture 3" descr="E:\Documents and Settings\pocitac\Plocha\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25048" r="30571" b="-1"/>
          <a:stretch/>
        </p:blipFill>
        <p:spPr bwMode="auto">
          <a:xfrm>
            <a:off x="5155306" y="3526035"/>
            <a:ext cx="3665166" cy="32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pocitac\Plocha\Nová složka\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06" t="25096"/>
          <a:stretch/>
        </p:blipFill>
        <p:spPr bwMode="auto">
          <a:xfrm>
            <a:off x="33577" y="96551"/>
            <a:ext cx="5325240" cy="434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 and Settings\pocitac\Plocha\Nová složka\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130"/>
          <a:stretch/>
        </p:blipFill>
        <p:spPr bwMode="auto">
          <a:xfrm>
            <a:off x="5402612" y="2266870"/>
            <a:ext cx="3661520" cy="443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9" y="5085184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smtClean="0">
                <a:solidFill>
                  <a:srgbClr val="002060"/>
                </a:solidFill>
              </a:rPr>
              <a:t>Při prezentaci </a:t>
            </a:r>
            <a:br>
              <a:rPr lang="cs-CZ" sz="2800" b="1" smtClean="0">
                <a:solidFill>
                  <a:srgbClr val="002060"/>
                </a:solidFill>
              </a:rPr>
            </a:br>
            <a:r>
              <a:rPr lang="cs-CZ" sz="2800" b="1" smtClean="0">
                <a:solidFill>
                  <a:srgbClr val="002060"/>
                </a:solidFill>
              </a:rPr>
              <a:t>u interaktivní tabule.</a:t>
            </a:r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4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2" descr="Fotka uživatele Dobrota pre Afriku.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5" b="12877"/>
          <a:stretch/>
        </p:blipFill>
        <p:spPr bwMode="auto">
          <a:xfrm>
            <a:off x="56254" y="3717032"/>
            <a:ext cx="4780182" cy="285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11" descr="Fotka uživatele Dobrota pre Afriku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t="12112" b="11400"/>
          <a:stretch/>
        </p:blipFill>
        <p:spPr bwMode="auto">
          <a:xfrm>
            <a:off x="4919193" y="188640"/>
            <a:ext cx="4110541" cy="45543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112508" y="1265487"/>
            <a:ext cx="4667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OBĚD VE ŠKOLNÍ JÍDELNĚ</a:t>
            </a:r>
          </a:p>
        </p:txBody>
      </p:sp>
    </p:spTree>
    <p:extLst>
      <p:ext uri="{BB962C8B-B14F-4D97-AF65-F5344CB8AC3E}">
        <p14:creationId xmlns:p14="http://schemas.microsoft.com/office/powerpoint/2010/main" val="31942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4" descr="Fotka uživatele Dobrota pre Afriku.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9" t="3836" r="11642"/>
          <a:stretch/>
        </p:blipFill>
        <p:spPr bwMode="auto">
          <a:xfrm>
            <a:off x="4263791" y="188640"/>
            <a:ext cx="4539343" cy="41548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323528" y="1268759"/>
            <a:ext cx="4667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ZÁJMOVÉ </a:t>
            </a:r>
          </a:p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KROUŽKY</a:t>
            </a:r>
          </a:p>
        </p:txBody>
      </p:sp>
      <p:pic>
        <p:nvPicPr>
          <p:cNvPr id="4" name="obrázek 3" descr="Fotka uživatele Dobrota pre Afriku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888472" cy="29523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3923928" y="5193211"/>
            <a:ext cx="4667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DOMÁCÍ ÚKOLY</a:t>
            </a:r>
          </a:p>
        </p:txBody>
      </p:sp>
    </p:spTree>
    <p:extLst>
      <p:ext uri="{BB962C8B-B14F-4D97-AF65-F5344CB8AC3E}">
        <p14:creationId xmlns:p14="http://schemas.microsoft.com/office/powerpoint/2010/main" val="18708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348880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u="sng" dirty="0">
                <a:hlinkClick r:id="rId2"/>
              </a:rPr>
              <a:t>https://www.facebook.com/dobrotapreafriku/videos/1143498609033836/?q=dobrota%20pre%20afriku</a:t>
            </a:r>
            <a:endParaRPr 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699792" y="1412776"/>
            <a:ext cx="35452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Webový odkaz na krátké video : </a:t>
            </a:r>
          </a:p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Vzdělávání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5234" y="4077072"/>
            <a:ext cx="8555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u="sng" dirty="0">
                <a:hlinkClick r:id="rId3"/>
              </a:rPr>
              <a:t>https://www.facebook.com/dobrotapreafriku/videos/1463014443748916/?q=dobrota%20pre%20afriku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90734" y="3140968"/>
            <a:ext cx="35452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Webový odkaz na krátké video : </a:t>
            </a:r>
          </a:p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Tanec </a:t>
            </a:r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Výsledek obrázku pro koza v Afri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r="20281"/>
          <a:stretch/>
        </p:blipFill>
        <p:spPr bwMode="auto">
          <a:xfrm>
            <a:off x="176999" y="178067"/>
            <a:ext cx="3335137" cy="31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ovce v Afri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6509" r="61773" b="24430"/>
          <a:stretch/>
        </p:blipFill>
        <p:spPr bwMode="auto">
          <a:xfrm flipH="1">
            <a:off x="5364088" y="178067"/>
            <a:ext cx="3641634" cy="315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slepice v Afri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21" t="8068" r="13014" b="11997"/>
          <a:stretch/>
        </p:blipFill>
        <p:spPr bwMode="auto">
          <a:xfrm>
            <a:off x="5522098" y="4077072"/>
            <a:ext cx="3121891" cy="25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osel v Afric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t="12020" r="13526" b="18808"/>
          <a:stretch/>
        </p:blipFill>
        <p:spPr bwMode="auto">
          <a:xfrm>
            <a:off x="307975" y="4077072"/>
            <a:ext cx="3777829" cy="25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707904" y="1196752"/>
            <a:ext cx="1512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Zvířata, která chovají ve škole </a:t>
            </a:r>
          </a:p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v Africe</a:t>
            </a:r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8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 descr="Výsledek obrázku pro leopard v Afric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1333" r="10000" b="10334"/>
          <a:stretch/>
        </p:blipFill>
        <p:spPr bwMode="auto">
          <a:xfrm>
            <a:off x="395536" y="67848"/>
            <a:ext cx="3923436" cy="2420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4" descr="Výsledek obrázku pro nosorožec v Africe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667" r="6222" b="7322"/>
          <a:stretch/>
        </p:blipFill>
        <p:spPr bwMode="auto">
          <a:xfrm>
            <a:off x="3779912" y="4755843"/>
            <a:ext cx="2324447" cy="1748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10" descr="Související obrázek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26234" r="12052" b="3078"/>
          <a:stretch/>
        </p:blipFill>
        <p:spPr bwMode="auto">
          <a:xfrm flipH="1">
            <a:off x="459653" y="2617599"/>
            <a:ext cx="2163032" cy="1541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5" descr="Výsledek obrázku pro žirafa v Africe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9" t="13982" r="6581" b="20255"/>
          <a:stretch/>
        </p:blipFill>
        <p:spPr bwMode="auto">
          <a:xfrm>
            <a:off x="6732240" y="82866"/>
            <a:ext cx="2088257" cy="3202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9" descr="Výsledek obrázku pro slon v Africe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9" b="9152"/>
          <a:stretch/>
        </p:blipFill>
        <p:spPr bwMode="auto">
          <a:xfrm>
            <a:off x="307937" y="4386262"/>
            <a:ext cx="3111935" cy="21650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4" descr="Související obrázek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5030" r="12501"/>
          <a:stretch/>
        </p:blipFill>
        <p:spPr bwMode="auto">
          <a:xfrm>
            <a:off x="6372200" y="4386262"/>
            <a:ext cx="2610353" cy="2087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11" descr="Související obrázek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02885"/>
            <a:ext cx="1043116" cy="7705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4716016" y="1484784"/>
            <a:ext cx="1512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2060"/>
                </a:solidFill>
              </a:rPr>
              <a:t>Volně žijící zvířata </a:t>
            </a:r>
          </a:p>
          <a:p>
            <a:pPr algn="ctr"/>
            <a:r>
              <a:rPr lang="cs-CZ" sz="3200" b="1" dirty="0" smtClean="0">
                <a:solidFill>
                  <a:srgbClr val="002060"/>
                </a:solidFill>
              </a:rPr>
              <a:t>v Africe</a:t>
            </a:r>
            <a:endParaRPr lang="cs-CZ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4" descr="africa (1)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0" t="7792" r="9918"/>
          <a:stretch/>
        </p:blipFill>
        <p:spPr bwMode="auto">
          <a:xfrm>
            <a:off x="827584" y="980728"/>
            <a:ext cx="7344816" cy="5733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67591" y="191141"/>
            <a:ext cx="730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2060"/>
                </a:solidFill>
              </a:rPr>
              <a:t>Radost z dárečků žáků v Africe</a:t>
            </a:r>
            <a:endParaRPr lang="cs-CZ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ocuments and Settings\pocitac\Plocha\Nová složka\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" r="5740"/>
          <a:stretch/>
        </p:blipFill>
        <p:spPr bwMode="auto">
          <a:xfrm>
            <a:off x="467544" y="972057"/>
            <a:ext cx="7919133" cy="577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69939" y="15129"/>
            <a:ext cx="7304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Ž</a:t>
            </a:r>
            <a:r>
              <a:rPr lang="cs-CZ" sz="2800" b="1" dirty="0" smtClean="0">
                <a:solidFill>
                  <a:srgbClr val="002060"/>
                </a:solidFill>
              </a:rPr>
              <a:t>áci naší školy při ochutnávce jídel, které konzumují žáci ve škole v Africe.</a:t>
            </a:r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Documents and Settings\pocitac\Plocha\Nová složka\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63" r="6189" b="6076"/>
          <a:stretch/>
        </p:blipFill>
        <p:spPr bwMode="auto">
          <a:xfrm>
            <a:off x="179511" y="141558"/>
            <a:ext cx="8756337" cy="501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4426" y="5301208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</a:rPr>
              <a:t>Žáci ochutnali dva saláty z vařené zeleniny: </a:t>
            </a:r>
            <a:br>
              <a:rPr lang="cs-CZ" sz="2000" b="1" dirty="0" smtClean="0">
                <a:solidFill>
                  <a:srgbClr val="002060"/>
                </a:solidFill>
              </a:rPr>
            </a:br>
            <a:r>
              <a:rPr lang="cs-CZ" sz="2000" b="1" dirty="0" smtClean="0">
                <a:solidFill>
                  <a:srgbClr val="002060"/>
                </a:solidFill>
              </a:rPr>
              <a:t>GITHERI (kukuřice, fazole a mrkev)  </a:t>
            </a:r>
            <a:br>
              <a:rPr lang="cs-CZ" sz="2000" b="1" dirty="0" smtClean="0">
                <a:solidFill>
                  <a:srgbClr val="002060"/>
                </a:solidFill>
              </a:rPr>
            </a:br>
            <a:r>
              <a:rPr lang="cs-CZ" sz="2000" b="1" dirty="0" smtClean="0">
                <a:solidFill>
                  <a:srgbClr val="002060"/>
                </a:solidFill>
              </a:rPr>
              <a:t>SUKUMA WIKI (rajčata a špenát). K tomu zakusovali CHAPATI (smažené chlebové placky).Z ovoce vyzkoušeli ananas, khaki, </a:t>
            </a:r>
            <a:r>
              <a:rPr lang="cs-CZ" sz="2000" b="1" dirty="0" err="1" smtClean="0">
                <a:solidFill>
                  <a:srgbClr val="002060"/>
                </a:solidFill>
              </a:rPr>
              <a:t>hrozno</a:t>
            </a:r>
            <a:r>
              <a:rPr lang="cs-CZ" sz="2000" b="1" dirty="0" smtClean="0">
                <a:solidFill>
                  <a:srgbClr val="002060"/>
                </a:solidFill>
              </a:rPr>
              <a:t> a kešu.</a:t>
            </a:r>
            <a:endParaRPr 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Documents and Settings\pocitac\Plocha\Nová složka\1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48499" cy="55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5949280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2060"/>
                </a:solidFill>
              </a:rPr>
              <a:t>Žáci si z projektu odnesli nově nabité informace, které „zapečetili“ všemi smyslovými podněty. </a:t>
            </a:r>
            <a:r>
              <a:rPr lang="cs-CZ" sz="2000" b="1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cs-CZ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ocuments and Settings\pocitac\Plocha\Nová složka\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39"/>
          <a:stretch/>
        </p:blipFill>
        <p:spPr bwMode="auto">
          <a:xfrm>
            <a:off x="2555775" y="2492896"/>
            <a:ext cx="3843337" cy="4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Documents and Settings\pocitac\Plocha\Nová složka\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79" t="13524" b="16163"/>
          <a:stretch/>
        </p:blipFill>
        <p:spPr bwMode="auto">
          <a:xfrm>
            <a:off x="107504" y="52466"/>
            <a:ext cx="2952328" cy="435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ocuments and Settings\pocitac\Plocha\Nová složka\1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7" t="7247" r="8414" b="16467"/>
          <a:stretch/>
        </p:blipFill>
        <p:spPr bwMode="auto">
          <a:xfrm flipH="1">
            <a:off x="5847907" y="64014"/>
            <a:ext cx="3214406" cy="42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slumy Nairob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0" t="15346" r="3242" b="43631"/>
          <a:stretch/>
        </p:blipFill>
        <p:spPr bwMode="auto">
          <a:xfrm>
            <a:off x="3419872" y="646226"/>
            <a:ext cx="5472608" cy="38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75656" y="116621"/>
            <a:ext cx="640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Pojďme si zopakovat informace z projektu z minulého roku: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51920" y="4534729"/>
            <a:ext cx="44125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V jakých podmínkách </a:t>
            </a:r>
          </a:p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žily a bydlely děti, </a:t>
            </a:r>
          </a:p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které se nyní </a:t>
            </a:r>
          </a:p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vzdělávají ve škole </a:t>
            </a:r>
          </a:p>
          <a:p>
            <a:pPr algn="ctr"/>
            <a:r>
              <a:rPr lang="cs-CZ" sz="2800" b="1" dirty="0" smtClean="0">
                <a:solidFill>
                  <a:srgbClr val="002060"/>
                </a:solidFill>
              </a:rPr>
              <a:t>Sv. Filipa </a:t>
            </a:r>
            <a:r>
              <a:rPr lang="cs-CZ" sz="2800" b="1" dirty="0">
                <a:solidFill>
                  <a:srgbClr val="002060"/>
                </a:solidFill>
              </a:rPr>
              <a:t>N</a:t>
            </a:r>
            <a:r>
              <a:rPr lang="cs-CZ" sz="2800" b="1" dirty="0" smtClean="0">
                <a:solidFill>
                  <a:srgbClr val="002060"/>
                </a:solidFill>
              </a:rPr>
              <a:t>eriho v </a:t>
            </a:r>
            <a:r>
              <a:rPr lang="cs-CZ" sz="2800" b="1" dirty="0" err="1" smtClean="0">
                <a:solidFill>
                  <a:srgbClr val="002060"/>
                </a:solidFill>
              </a:rPr>
              <a:t>Josce</a:t>
            </a:r>
            <a:r>
              <a:rPr lang="cs-CZ" sz="2800" b="1" dirty="0" smtClean="0">
                <a:solidFill>
                  <a:srgbClr val="002060"/>
                </a:solidFill>
              </a:rPr>
              <a:t>?</a:t>
            </a:r>
            <a:endParaRPr lang="cs-CZ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Keňa 00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420"/>
          <a:stretch/>
        </p:blipFill>
        <p:spPr bwMode="auto">
          <a:xfrm>
            <a:off x="251520" y="675570"/>
            <a:ext cx="2971328" cy="29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eňa 32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22" r="1586" b="16499"/>
          <a:stretch/>
        </p:blipFill>
        <p:spPr bwMode="auto">
          <a:xfrm>
            <a:off x="255103" y="3789039"/>
            <a:ext cx="2978949" cy="274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Textové pole 292"/>
          <p:cNvSpPr txBox="1"/>
          <p:nvPr/>
        </p:nvSpPr>
        <p:spPr>
          <a:xfrm>
            <a:off x="1675997" y="74612"/>
            <a:ext cx="6048672" cy="30797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400" b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Pracovní list k projektu „Vzdělávání dětí v Základní škole Filipa Neriho v </a:t>
            </a:r>
            <a:r>
              <a:rPr lang="cs-CZ" sz="1400" b="1" dirty="0" err="1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Josce</a:t>
            </a:r>
            <a:r>
              <a:rPr lang="cs-CZ" sz="1400" b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“.</a:t>
            </a:r>
            <a:endParaRPr lang="cs-CZ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685800"/>
            <a:ext cx="397773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Otázky k zamyšlení: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 Naše škola nese jméno po významné osobnosti  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J. A. Komenský.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 kom má název škola v </a:t>
            </a:r>
            <a:r>
              <a:rPr kumimoji="0" lang="cs-CZ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Josce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v Africe?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(napiš do bubliny)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Jedním z nejdůležitějších předmětů, které se ve škole učíme, je náš rodný jazyk - český jazyk.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Jak mluví děti ve škole v Africe?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(napiš do bubliny)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 Jaké předměty se v naší škole učíš?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Jaké předměty, kromě svahilštiny se ve škole v Africe ještě učí?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(napiš do bubliny)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4. Co Tě baví? Určitě máš nějaké své oblíbené činnosti a zájmy.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 dělají rádi odpoledne po vyučování děti ze školy v Africe?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(napiš do bubliny)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5. Čím se živíš, co rád jíš?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Vzpomeneš si, co jedí v jídelně děti ze školy v </a:t>
            </a:r>
            <a:r>
              <a:rPr kumimoji="0" lang="cs-CZ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Josce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?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(napiš do bubliny)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6. Co rád piješ? Dokážeš vypít čistou pitnou vodu? Odkud tato voda je? </a:t>
            </a:r>
            <a:endParaRPr kumimoji="0" lang="cs-CZ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Odkud berou vodu děti ve škole v </a:t>
            </a:r>
            <a:r>
              <a:rPr kumimoji="0" lang="cs-CZ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Josce</a:t>
            </a: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?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(napiš do bubliny)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8" name="obrázek 3" descr="Popis: 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9" b="19333"/>
          <a:stretch>
            <a:fillRect/>
          </a:stretch>
        </p:blipFill>
        <p:spPr bwMode="auto">
          <a:xfrm flipH="1">
            <a:off x="6084168" y="3426039"/>
            <a:ext cx="1621980" cy="18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 pole 3"/>
          <p:cNvSpPr txBox="1"/>
          <p:nvPr/>
        </p:nvSpPr>
        <p:spPr>
          <a:xfrm>
            <a:off x="4357112" y="990600"/>
            <a:ext cx="4678035" cy="598107"/>
          </a:xfrm>
          <a:prstGeom prst="rect">
            <a:avLst/>
          </a:prstGeom>
          <a:solidFill>
            <a:srgbClr val="CCECFF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600" b="1" dirty="0">
                <a:effectLst/>
                <a:ea typeface="Calibri"/>
                <a:cs typeface="Times New Roman"/>
              </a:rPr>
              <a:t>Jaké informace si pamatuji o škole </a:t>
            </a:r>
            <a:r>
              <a:rPr lang="cs-CZ" sz="1600" b="1" dirty="0" smtClean="0">
                <a:effectLst/>
                <a:ea typeface="Calibri"/>
                <a:cs typeface="Times New Roman"/>
              </a:rPr>
              <a:t>v </a:t>
            </a:r>
            <a:r>
              <a:rPr lang="cs-CZ" sz="1600" b="1" dirty="0">
                <a:effectLst/>
                <a:ea typeface="Calibri"/>
                <a:cs typeface="Times New Roman"/>
              </a:rPr>
              <a:t>Africe?</a:t>
            </a:r>
            <a:endParaRPr lang="cs-CZ" sz="1050" dirty="0">
              <a:effectLst/>
              <a:ea typeface="Calibri"/>
              <a:cs typeface="Times New Roman"/>
            </a:endParaRPr>
          </a:p>
        </p:txBody>
      </p:sp>
      <p:sp>
        <p:nvSpPr>
          <p:cNvPr id="7" name="Textové pole 4"/>
          <p:cNvSpPr txBox="1"/>
          <p:nvPr/>
        </p:nvSpPr>
        <p:spPr>
          <a:xfrm>
            <a:off x="4357112" y="457200"/>
            <a:ext cx="4678035" cy="533400"/>
          </a:xfrm>
          <a:prstGeom prst="rect">
            <a:avLst/>
          </a:prstGeom>
          <a:solidFill>
            <a:srgbClr val="CCEC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2800" b="1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MYŠLENKOVÁ MAPA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Ovál 7"/>
          <p:cNvSpPr/>
          <p:nvPr/>
        </p:nvSpPr>
        <p:spPr>
          <a:xfrm>
            <a:off x="6084168" y="1922788"/>
            <a:ext cx="1656262" cy="996791"/>
          </a:xfrm>
          <a:prstGeom prst="ellipse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9" name="Ovál 8"/>
          <p:cNvSpPr/>
          <p:nvPr/>
        </p:nvSpPr>
        <p:spPr>
          <a:xfrm rot="18441609">
            <a:off x="7678989" y="4694087"/>
            <a:ext cx="1576148" cy="116882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129192" y="5661248"/>
            <a:ext cx="1755176" cy="108481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" name="Ovál 10"/>
          <p:cNvSpPr/>
          <p:nvPr/>
        </p:nvSpPr>
        <p:spPr>
          <a:xfrm rot="3428844">
            <a:off x="4631359" y="4855265"/>
            <a:ext cx="1710537" cy="107291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2" name="Ovál 11"/>
          <p:cNvSpPr/>
          <p:nvPr/>
        </p:nvSpPr>
        <p:spPr>
          <a:xfrm rot="7330200">
            <a:off x="4623753" y="2754904"/>
            <a:ext cx="1671668" cy="1112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3" name="Ovál 12"/>
          <p:cNvSpPr/>
          <p:nvPr/>
        </p:nvSpPr>
        <p:spPr>
          <a:xfrm rot="3065506">
            <a:off x="7545898" y="2722006"/>
            <a:ext cx="1574383" cy="10651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4" name="Textové pole 12"/>
          <p:cNvSpPr txBox="1"/>
          <p:nvPr/>
        </p:nvSpPr>
        <p:spPr>
          <a:xfrm>
            <a:off x="6241289" y="2131317"/>
            <a:ext cx="521241" cy="3524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b="1" dirty="0" smtClean="0">
                <a:solidFill>
                  <a:srgbClr val="0070C0"/>
                </a:solidFill>
                <a:effectLst/>
                <a:ea typeface="Calibri"/>
                <a:cs typeface="Times New Roman"/>
              </a:rPr>
              <a:t>1.</a:t>
            </a:r>
            <a:endParaRPr lang="cs-CZ" sz="1100" dirty="0">
              <a:effectLst/>
              <a:ea typeface="Calibri"/>
              <a:cs typeface="Times New Roman"/>
            </a:endParaRPr>
          </a:p>
        </p:txBody>
      </p:sp>
      <p:sp>
        <p:nvSpPr>
          <p:cNvPr id="15" name="Textové pole 13"/>
          <p:cNvSpPr txBox="1"/>
          <p:nvPr/>
        </p:nvSpPr>
        <p:spPr>
          <a:xfrm>
            <a:off x="6229584" y="6022678"/>
            <a:ext cx="409575" cy="3619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b="1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4.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Textové pole 14"/>
          <p:cNvSpPr txBox="1"/>
          <p:nvPr/>
        </p:nvSpPr>
        <p:spPr>
          <a:xfrm>
            <a:off x="4917884" y="3242081"/>
            <a:ext cx="409575" cy="3619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b="1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6.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Textové pole 15"/>
          <p:cNvSpPr txBox="1"/>
          <p:nvPr/>
        </p:nvSpPr>
        <p:spPr>
          <a:xfrm>
            <a:off x="4932040" y="4987934"/>
            <a:ext cx="409575" cy="3619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b="1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5.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Textové pole 16"/>
          <p:cNvSpPr txBox="1"/>
          <p:nvPr/>
        </p:nvSpPr>
        <p:spPr>
          <a:xfrm>
            <a:off x="8086606" y="4822620"/>
            <a:ext cx="409575" cy="3619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b="1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3.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Textové pole 17"/>
          <p:cNvSpPr txBox="1"/>
          <p:nvPr/>
        </p:nvSpPr>
        <p:spPr>
          <a:xfrm>
            <a:off x="7902148" y="3073611"/>
            <a:ext cx="409575" cy="3619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2000" b="1" dirty="0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2.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Textové pole 290"/>
          <p:cNvSpPr txBox="1"/>
          <p:nvPr/>
        </p:nvSpPr>
        <p:spPr>
          <a:xfrm>
            <a:off x="2183765" y="10866755"/>
            <a:ext cx="3348990" cy="30861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90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K projektu „Vzdělávání dětí v Základní škole Filipa Neriho v Josce“.</a:t>
            </a:r>
            <a:endParaRPr lang="cs-CZ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1" name="Rectangle 31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>
            <a:off x="4511928" y="116632"/>
            <a:ext cx="4632072" cy="8263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err="1"/>
              <a:t>Truth</a:t>
            </a:r>
            <a:r>
              <a:rPr lang="cs-CZ" sz="1200" b="1" dirty="0"/>
              <a:t> </a:t>
            </a:r>
            <a:r>
              <a:rPr lang="cs-CZ" sz="1200" b="1" dirty="0" err="1"/>
              <a:t>underline</a:t>
            </a:r>
            <a:r>
              <a:rPr lang="cs-CZ" sz="1200" b="1" dirty="0"/>
              <a:t>  and </a:t>
            </a:r>
            <a:r>
              <a:rPr lang="cs-CZ" sz="1200" b="1" dirty="0" err="1"/>
              <a:t>overwrite</a:t>
            </a:r>
            <a:r>
              <a:rPr lang="cs-CZ" sz="1200" b="1" dirty="0"/>
              <a:t> </a:t>
            </a:r>
            <a:r>
              <a:rPr lang="cs-CZ" sz="1200" b="1" dirty="0" err="1"/>
              <a:t>it</a:t>
            </a:r>
            <a:r>
              <a:rPr lang="cs-CZ" sz="1200" b="1" dirty="0"/>
              <a:t>.  </a:t>
            </a:r>
            <a:endParaRPr lang="cs-CZ" sz="1200" dirty="0"/>
          </a:p>
          <a:p>
            <a:r>
              <a:rPr lang="cs-CZ" sz="1200" dirty="0"/>
              <a:t>Pravdu podtrhni a přepiš ji. </a:t>
            </a:r>
          </a:p>
          <a:p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>Paní učitelka Ti pomůže přeložit otázku.</a:t>
            </a:r>
            <a:br>
              <a:rPr lang="cs-CZ" sz="1200" dirty="0"/>
            </a:br>
            <a:r>
              <a:rPr lang="cs-CZ" sz="1200" dirty="0"/>
              <a:t>Opověď bys měl umět přečíst, přeložit do češtiny a opsat sám.</a:t>
            </a:r>
          </a:p>
          <a:p>
            <a:r>
              <a:rPr lang="cs-CZ" sz="1200" dirty="0"/>
              <a:t> </a:t>
            </a:r>
          </a:p>
          <a:p>
            <a:pPr lvl="0"/>
            <a:r>
              <a:rPr lang="cs-CZ" sz="1200" b="1" dirty="0" err="1"/>
              <a:t>Which</a:t>
            </a:r>
            <a:r>
              <a:rPr lang="cs-CZ" sz="1200" b="1" dirty="0"/>
              <a:t> skin </a:t>
            </a:r>
            <a:r>
              <a:rPr lang="cs-CZ" sz="1200" b="1" dirty="0" err="1"/>
              <a:t>color</a:t>
            </a:r>
            <a:r>
              <a:rPr lang="cs-CZ" sz="1200" b="1" dirty="0"/>
              <a:t> </a:t>
            </a:r>
            <a:r>
              <a:rPr lang="cs-CZ" sz="1200" b="1" dirty="0" err="1"/>
              <a:t>have</a:t>
            </a:r>
            <a:r>
              <a:rPr lang="cs-CZ" sz="1200" b="1" dirty="0"/>
              <a:t> </a:t>
            </a:r>
            <a:r>
              <a:rPr lang="cs-CZ" sz="1200" b="1" dirty="0" err="1"/>
              <a:t>Africian</a:t>
            </a:r>
            <a:r>
              <a:rPr lang="cs-CZ" sz="1200" b="1" dirty="0"/>
              <a:t> </a:t>
            </a:r>
            <a:r>
              <a:rPr lang="cs-CZ" sz="1200" b="1" dirty="0" err="1"/>
              <a:t>people</a:t>
            </a:r>
            <a:r>
              <a:rPr lang="cs-CZ" sz="1200" b="1" dirty="0"/>
              <a:t>?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White</a:t>
            </a:r>
            <a:r>
              <a:rPr lang="cs-CZ" sz="1200" dirty="0"/>
              <a:t>	</a:t>
            </a:r>
            <a:r>
              <a:rPr lang="cs-CZ" sz="1200" dirty="0" smtClean="0"/>
              <a:t>Black </a:t>
            </a:r>
          </a:p>
          <a:p>
            <a:endParaRPr lang="cs-CZ" sz="1200" dirty="0"/>
          </a:p>
          <a:p>
            <a:pPr lvl="0"/>
            <a:r>
              <a:rPr lang="cs-CZ" sz="1200" b="1" dirty="0" err="1"/>
              <a:t>Which</a:t>
            </a:r>
            <a:r>
              <a:rPr lang="cs-CZ" sz="1200" b="1" dirty="0"/>
              <a:t> skin </a:t>
            </a:r>
            <a:r>
              <a:rPr lang="cs-CZ" sz="1200" b="1" dirty="0" err="1"/>
              <a:t>color</a:t>
            </a:r>
            <a:r>
              <a:rPr lang="cs-CZ" sz="1200" b="1" dirty="0"/>
              <a:t> </a:t>
            </a:r>
            <a:r>
              <a:rPr lang="cs-CZ" sz="1200" b="1" dirty="0" err="1"/>
              <a:t>have</a:t>
            </a:r>
            <a:r>
              <a:rPr lang="cs-CZ" sz="1200" b="1" dirty="0"/>
              <a:t> </a:t>
            </a:r>
            <a:r>
              <a:rPr lang="cs-CZ" sz="1200" b="1" dirty="0" err="1"/>
              <a:t>European</a:t>
            </a:r>
            <a:r>
              <a:rPr lang="cs-CZ" sz="1200" b="1" dirty="0"/>
              <a:t> </a:t>
            </a:r>
            <a:r>
              <a:rPr lang="cs-CZ" sz="1200" b="1" dirty="0" err="1"/>
              <a:t>people</a:t>
            </a:r>
            <a:r>
              <a:rPr lang="cs-CZ" sz="1200" b="1" dirty="0"/>
              <a:t>?</a:t>
            </a:r>
            <a:r>
              <a:rPr lang="cs-CZ" sz="1200" dirty="0"/>
              <a:t> </a:t>
            </a:r>
          </a:p>
          <a:p>
            <a:r>
              <a:rPr lang="cs-CZ" sz="1200" dirty="0" err="1" smtClean="0"/>
              <a:t>White</a:t>
            </a:r>
            <a:r>
              <a:rPr lang="cs-CZ" sz="1200" dirty="0" smtClean="0"/>
              <a:t> </a:t>
            </a:r>
            <a:r>
              <a:rPr lang="cs-CZ" sz="1200" dirty="0"/>
              <a:t>	</a:t>
            </a:r>
            <a:r>
              <a:rPr lang="cs-CZ" sz="1200" dirty="0" smtClean="0"/>
              <a:t>Black</a:t>
            </a:r>
          </a:p>
          <a:p>
            <a:endParaRPr lang="cs-CZ" sz="1200" dirty="0"/>
          </a:p>
          <a:p>
            <a:pPr lvl="0"/>
            <a:r>
              <a:rPr lang="cs-CZ" sz="1200" b="1" dirty="0" err="1"/>
              <a:t>Which</a:t>
            </a:r>
            <a:r>
              <a:rPr lang="cs-CZ" sz="1200" b="1" dirty="0"/>
              <a:t> animal </a:t>
            </a:r>
            <a:r>
              <a:rPr lang="cs-CZ" sz="1200" b="1" dirty="0" err="1"/>
              <a:t>causis</a:t>
            </a:r>
            <a:r>
              <a:rPr lang="cs-CZ" sz="1200" b="1" dirty="0"/>
              <a:t> </a:t>
            </a:r>
            <a:r>
              <a:rPr lang="cs-CZ" sz="1200" b="1" dirty="0" err="1"/>
              <a:t>disease</a:t>
            </a:r>
            <a:r>
              <a:rPr lang="cs-CZ" sz="1200" b="1" dirty="0"/>
              <a:t> </a:t>
            </a:r>
            <a:r>
              <a:rPr lang="cs-CZ" sz="1200" b="1" dirty="0" err="1"/>
              <a:t>Malaria</a:t>
            </a:r>
            <a:r>
              <a:rPr lang="cs-CZ" sz="1200" b="1" dirty="0" smtClean="0"/>
              <a:t>?</a:t>
            </a:r>
            <a:endParaRPr lang="cs-CZ" sz="1200" dirty="0"/>
          </a:p>
          <a:p>
            <a:r>
              <a:rPr lang="cs-CZ" sz="1200" dirty="0" err="1"/>
              <a:t>Mosquito</a:t>
            </a:r>
            <a:r>
              <a:rPr lang="cs-CZ" sz="1200" dirty="0"/>
              <a:t>	</a:t>
            </a:r>
            <a:r>
              <a:rPr lang="cs-CZ" sz="1200" dirty="0" err="1" smtClean="0"/>
              <a:t>Spider</a:t>
            </a:r>
            <a:endParaRPr lang="cs-CZ" sz="1200" dirty="0"/>
          </a:p>
          <a:p>
            <a:endParaRPr lang="cs-CZ" sz="1200" dirty="0" smtClean="0"/>
          </a:p>
          <a:p>
            <a:pPr lvl="0"/>
            <a:r>
              <a:rPr lang="cs-CZ" sz="1200" b="1" dirty="0" err="1"/>
              <a:t>What</a:t>
            </a:r>
            <a:r>
              <a:rPr lang="cs-CZ" sz="1200" b="1" dirty="0"/>
              <a:t> </a:t>
            </a:r>
            <a:r>
              <a:rPr lang="cs-CZ" sz="1200" b="1" dirty="0" err="1"/>
              <a:t>kids</a:t>
            </a:r>
            <a:r>
              <a:rPr lang="cs-CZ" sz="1200" b="1" dirty="0"/>
              <a:t> </a:t>
            </a:r>
            <a:r>
              <a:rPr lang="cs-CZ" sz="1200" b="1" dirty="0" err="1"/>
              <a:t>need</a:t>
            </a:r>
            <a:r>
              <a:rPr lang="cs-CZ" sz="1200" b="1" dirty="0"/>
              <a:t> most in </a:t>
            </a:r>
            <a:r>
              <a:rPr lang="cs-CZ" sz="1200" b="1" dirty="0" err="1"/>
              <a:t>Africa</a:t>
            </a:r>
            <a:r>
              <a:rPr lang="cs-CZ" sz="1200" b="1" dirty="0"/>
              <a:t>?</a:t>
            </a:r>
            <a:r>
              <a:rPr lang="cs-CZ" sz="1200" dirty="0"/>
              <a:t> </a:t>
            </a:r>
          </a:p>
          <a:p>
            <a:r>
              <a:rPr lang="cs-CZ" sz="1200" dirty="0" err="1" smtClean="0"/>
              <a:t>Water</a:t>
            </a:r>
            <a:r>
              <a:rPr lang="cs-CZ" sz="1200" dirty="0" smtClean="0"/>
              <a:t>      </a:t>
            </a:r>
            <a:r>
              <a:rPr lang="cs-CZ" sz="1200" dirty="0" err="1" smtClean="0"/>
              <a:t>Foo</a:t>
            </a:r>
            <a:r>
              <a:rPr lang="cs-CZ" sz="1200" dirty="0" smtClean="0"/>
              <a:t>    Car    </a:t>
            </a:r>
            <a:r>
              <a:rPr lang="cs-CZ" sz="1200" dirty="0" err="1"/>
              <a:t>Doctor</a:t>
            </a:r>
            <a:r>
              <a:rPr lang="cs-CZ" sz="1200" dirty="0"/>
              <a:t>   </a:t>
            </a:r>
            <a:r>
              <a:rPr lang="cs-CZ" sz="1200" dirty="0" smtClean="0"/>
              <a:t>  </a:t>
            </a:r>
            <a:r>
              <a:rPr lang="cs-CZ" sz="1200" dirty="0" err="1" smtClean="0"/>
              <a:t>Television</a:t>
            </a:r>
            <a:endParaRPr lang="cs-CZ" sz="1200" dirty="0" smtClean="0"/>
          </a:p>
          <a:p>
            <a:endParaRPr lang="cs-CZ" sz="1200" dirty="0"/>
          </a:p>
          <a:p>
            <a:pPr lvl="0"/>
            <a:r>
              <a:rPr lang="cs-CZ" sz="1200" b="1" dirty="0" err="1"/>
              <a:t>Which</a:t>
            </a:r>
            <a:r>
              <a:rPr lang="cs-CZ" sz="1200" b="1" dirty="0"/>
              <a:t> </a:t>
            </a:r>
            <a:r>
              <a:rPr lang="cs-CZ" sz="1200" b="1" dirty="0" err="1"/>
              <a:t>animals</a:t>
            </a:r>
            <a:r>
              <a:rPr lang="cs-CZ" sz="1200" b="1" dirty="0"/>
              <a:t> live free in </a:t>
            </a:r>
            <a:r>
              <a:rPr lang="cs-CZ" sz="1200" b="1" dirty="0" err="1"/>
              <a:t>nature</a:t>
            </a:r>
            <a:r>
              <a:rPr lang="cs-CZ" sz="1200" b="1" dirty="0"/>
              <a:t> in </a:t>
            </a:r>
            <a:r>
              <a:rPr lang="cs-CZ" sz="1200" b="1" dirty="0" err="1"/>
              <a:t>Africa</a:t>
            </a:r>
            <a:r>
              <a:rPr lang="cs-CZ" sz="1200" b="1" dirty="0"/>
              <a:t>? </a:t>
            </a:r>
            <a:endParaRPr lang="cs-CZ" sz="1200" dirty="0"/>
          </a:p>
          <a:p>
            <a:r>
              <a:rPr lang="cs-CZ" sz="1200" dirty="0" smtClean="0"/>
              <a:t>Lion       </a:t>
            </a:r>
            <a:r>
              <a:rPr lang="cs-CZ" sz="1200" dirty="0" err="1" smtClean="0"/>
              <a:t>Giraffe</a:t>
            </a:r>
            <a:r>
              <a:rPr lang="cs-CZ" sz="1200" dirty="0" smtClean="0"/>
              <a:t>      </a:t>
            </a:r>
            <a:r>
              <a:rPr lang="cs-CZ" sz="1200" dirty="0" err="1" smtClean="0"/>
              <a:t>Turtle</a:t>
            </a:r>
            <a:endParaRPr lang="cs-CZ" sz="1200" dirty="0" smtClean="0"/>
          </a:p>
          <a:p>
            <a:endParaRPr lang="cs-CZ" sz="1200" dirty="0"/>
          </a:p>
          <a:p>
            <a:pPr lvl="0"/>
            <a:r>
              <a:rPr lang="cs-CZ" sz="1200" b="1" dirty="0" err="1"/>
              <a:t>Which</a:t>
            </a:r>
            <a:r>
              <a:rPr lang="cs-CZ" sz="1200" b="1" dirty="0"/>
              <a:t> </a:t>
            </a:r>
            <a:r>
              <a:rPr lang="cs-CZ" sz="1200" b="1" dirty="0" err="1"/>
              <a:t>animals</a:t>
            </a:r>
            <a:r>
              <a:rPr lang="cs-CZ" sz="1200" b="1" dirty="0"/>
              <a:t> </a:t>
            </a:r>
            <a:r>
              <a:rPr lang="cs-CZ" sz="1200" b="1" dirty="0" err="1"/>
              <a:t>have</a:t>
            </a:r>
            <a:r>
              <a:rPr lang="cs-CZ" sz="1200" b="1" dirty="0"/>
              <a:t> in </a:t>
            </a:r>
            <a:r>
              <a:rPr lang="cs-CZ" sz="1200" b="1" dirty="0" err="1"/>
              <a:t>school</a:t>
            </a:r>
            <a:r>
              <a:rPr lang="cs-CZ" sz="1200" b="1" dirty="0"/>
              <a:t> in </a:t>
            </a:r>
            <a:r>
              <a:rPr lang="cs-CZ" sz="1200" b="1" dirty="0" err="1"/>
              <a:t>Africa</a:t>
            </a:r>
            <a:r>
              <a:rPr lang="cs-CZ" sz="1200" b="1" dirty="0"/>
              <a:t>? </a:t>
            </a:r>
            <a:endParaRPr lang="cs-CZ" sz="1200" dirty="0"/>
          </a:p>
          <a:p>
            <a:r>
              <a:rPr lang="cs-CZ" sz="1200" dirty="0" err="1" smtClean="0"/>
              <a:t>Chicken</a:t>
            </a:r>
            <a:r>
              <a:rPr lang="cs-CZ" sz="1200" dirty="0"/>
              <a:t> </a:t>
            </a:r>
            <a:r>
              <a:rPr lang="cs-CZ" sz="1200" dirty="0" smtClean="0"/>
              <a:t>       </a:t>
            </a:r>
            <a:r>
              <a:rPr lang="cs-CZ" sz="1200" dirty="0" err="1" smtClean="0"/>
              <a:t>Goat</a:t>
            </a:r>
            <a:r>
              <a:rPr lang="cs-CZ" sz="1200" dirty="0"/>
              <a:t> </a:t>
            </a:r>
            <a:r>
              <a:rPr lang="cs-CZ" sz="1200" dirty="0" smtClean="0"/>
              <a:t>      Dog</a:t>
            </a:r>
          </a:p>
          <a:p>
            <a:endParaRPr lang="cs-CZ" sz="1200" dirty="0"/>
          </a:p>
          <a:p>
            <a:pPr lvl="0"/>
            <a:r>
              <a:rPr lang="cs-CZ" sz="1200" b="1" dirty="0" err="1"/>
              <a:t>Water</a:t>
            </a:r>
            <a:r>
              <a:rPr lang="cs-CZ" sz="1200" b="1" dirty="0"/>
              <a:t> in </a:t>
            </a:r>
            <a:r>
              <a:rPr lang="cs-CZ" sz="1200" b="1" dirty="0" err="1"/>
              <a:t>our</a:t>
            </a:r>
            <a:r>
              <a:rPr lang="cs-CZ" sz="1200" b="1" dirty="0"/>
              <a:t> </a:t>
            </a:r>
            <a:r>
              <a:rPr lang="cs-CZ" sz="1200" b="1" dirty="0" err="1"/>
              <a:t>school</a:t>
            </a:r>
            <a:r>
              <a:rPr lang="cs-CZ" sz="1200" b="1" dirty="0"/>
              <a:t> </a:t>
            </a:r>
            <a:r>
              <a:rPr lang="cs-CZ" sz="1200" b="1" dirty="0" err="1"/>
              <a:t>is</a:t>
            </a:r>
            <a:r>
              <a:rPr lang="cs-CZ" sz="1200" b="1" dirty="0"/>
              <a:t> </a:t>
            </a:r>
            <a:r>
              <a:rPr lang="cs-CZ" sz="1200" b="1" dirty="0" err="1"/>
              <a:t>from</a:t>
            </a:r>
            <a:r>
              <a:rPr lang="cs-CZ" sz="1200" b="1" dirty="0"/>
              <a:t>... Odkud bereme vodu v naší škole</a:t>
            </a:r>
            <a:r>
              <a:rPr lang="cs-CZ" sz="1200" b="1" dirty="0" smtClean="0"/>
              <a:t>?</a:t>
            </a:r>
            <a:endParaRPr lang="cs-CZ" sz="1200" dirty="0"/>
          </a:p>
          <a:p>
            <a:r>
              <a:rPr lang="cs-CZ" sz="1200" dirty="0" smtClean="0"/>
              <a:t>River       </a:t>
            </a:r>
            <a:r>
              <a:rPr lang="cs-CZ" sz="1200" dirty="0" err="1" smtClean="0"/>
              <a:t>Well</a:t>
            </a:r>
            <a:r>
              <a:rPr lang="cs-CZ" sz="1200" dirty="0" smtClean="0"/>
              <a:t>         </a:t>
            </a:r>
            <a:r>
              <a:rPr lang="cs-CZ" sz="1200" dirty="0" err="1" smtClean="0"/>
              <a:t>Shop</a:t>
            </a:r>
            <a:r>
              <a:rPr lang="cs-CZ" sz="1200" dirty="0" smtClean="0"/>
              <a:t>      Dam</a:t>
            </a:r>
          </a:p>
          <a:p>
            <a:endParaRPr lang="cs-CZ" sz="1200" dirty="0"/>
          </a:p>
          <a:p>
            <a:pPr lvl="0"/>
            <a:r>
              <a:rPr lang="cs-CZ" sz="1200" b="1" dirty="0" err="1"/>
              <a:t>Water</a:t>
            </a:r>
            <a:r>
              <a:rPr lang="cs-CZ" sz="1200" b="1" dirty="0"/>
              <a:t> in </a:t>
            </a:r>
            <a:r>
              <a:rPr lang="cs-CZ" sz="1200" b="1" dirty="0" err="1"/>
              <a:t>school</a:t>
            </a:r>
            <a:r>
              <a:rPr lang="cs-CZ" sz="1200" b="1" dirty="0"/>
              <a:t> in Afrika </a:t>
            </a:r>
            <a:r>
              <a:rPr lang="cs-CZ" sz="1200" b="1" dirty="0" err="1"/>
              <a:t>is</a:t>
            </a:r>
            <a:r>
              <a:rPr lang="cs-CZ" sz="1200" b="1" dirty="0"/>
              <a:t> </a:t>
            </a:r>
            <a:r>
              <a:rPr lang="cs-CZ" sz="1200" b="1" dirty="0" err="1"/>
              <a:t>from</a:t>
            </a:r>
            <a:r>
              <a:rPr lang="cs-CZ" sz="1200" b="1" dirty="0"/>
              <a:t>... Odkud berou vodu žáci ve škole v Africe</a:t>
            </a:r>
            <a:r>
              <a:rPr lang="cs-CZ" sz="1200" b="1" dirty="0" smtClean="0"/>
              <a:t>?</a:t>
            </a:r>
            <a:endParaRPr lang="cs-CZ" sz="1200" dirty="0"/>
          </a:p>
          <a:p>
            <a:r>
              <a:rPr lang="cs-CZ" sz="1200" dirty="0"/>
              <a:t>River       </a:t>
            </a:r>
            <a:r>
              <a:rPr lang="cs-CZ" sz="1200" dirty="0" err="1"/>
              <a:t>Well</a:t>
            </a:r>
            <a:r>
              <a:rPr lang="cs-CZ" sz="1200" dirty="0"/>
              <a:t>         </a:t>
            </a:r>
            <a:r>
              <a:rPr lang="cs-CZ" sz="1200" dirty="0" err="1" smtClean="0"/>
              <a:t>Shop</a:t>
            </a:r>
            <a:r>
              <a:rPr lang="cs-CZ" sz="1200" dirty="0" smtClean="0"/>
              <a:t>      Dam</a:t>
            </a:r>
          </a:p>
          <a:p>
            <a:endParaRPr lang="cs-CZ" sz="1200" dirty="0"/>
          </a:p>
          <a:p>
            <a:pPr lvl="0"/>
            <a:r>
              <a:rPr lang="cs-CZ" sz="1200" b="1" dirty="0" err="1"/>
              <a:t>Which</a:t>
            </a:r>
            <a:r>
              <a:rPr lang="cs-CZ" sz="1200" b="1" dirty="0"/>
              <a:t> </a:t>
            </a:r>
            <a:r>
              <a:rPr lang="cs-CZ" sz="1200" b="1" dirty="0" err="1"/>
              <a:t>subject</a:t>
            </a:r>
            <a:r>
              <a:rPr lang="cs-CZ" sz="1200" b="1" dirty="0"/>
              <a:t> </a:t>
            </a:r>
            <a:r>
              <a:rPr lang="cs-CZ" sz="1200" b="1" dirty="0" err="1"/>
              <a:t>have</a:t>
            </a:r>
            <a:r>
              <a:rPr lang="cs-CZ" sz="1200" b="1" dirty="0"/>
              <a:t> </a:t>
            </a:r>
            <a:r>
              <a:rPr lang="cs-CZ" sz="1200" b="1" dirty="0" err="1"/>
              <a:t>children</a:t>
            </a:r>
            <a:r>
              <a:rPr lang="cs-CZ" sz="1200" b="1" dirty="0"/>
              <a:t> in </a:t>
            </a:r>
            <a:r>
              <a:rPr lang="cs-CZ" sz="1200" b="1" dirty="0" err="1"/>
              <a:t>school</a:t>
            </a:r>
            <a:r>
              <a:rPr lang="cs-CZ" sz="1200" b="1" dirty="0"/>
              <a:t> in </a:t>
            </a:r>
            <a:r>
              <a:rPr lang="cs-CZ" sz="1200" b="1" dirty="0" err="1"/>
              <a:t>Africa</a:t>
            </a:r>
            <a:r>
              <a:rPr lang="cs-CZ" sz="1200" b="1" dirty="0"/>
              <a:t>?</a:t>
            </a:r>
            <a:endParaRPr lang="cs-CZ" sz="1200" dirty="0"/>
          </a:p>
          <a:p>
            <a:r>
              <a:rPr lang="cs-CZ" sz="1200" dirty="0" err="1" smtClean="0"/>
              <a:t>Mathematics</a:t>
            </a:r>
            <a:r>
              <a:rPr lang="cs-CZ" sz="1200" dirty="0" smtClean="0"/>
              <a:t>       </a:t>
            </a:r>
            <a:r>
              <a:rPr lang="cs-CZ" sz="1200" dirty="0" err="1" smtClean="0"/>
              <a:t>English</a:t>
            </a:r>
            <a:r>
              <a:rPr lang="cs-CZ" sz="1200" dirty="0"/>
              <a:t>	</a:t>
            </a:r>
            <a:r>
              <a:rPr lang="cs-CZ" sz="1200" dirty="0" smtClean="0"/>
              <a:t> </a:t>
            </a:r>
            <a:r>
              <a:rPr lang="cs-CZ" sz="1200" dirty="0" err="1" smtClean="0"/>
              <a:t>Gymnastics</a:t>
            </a:r>
            <a:endParaRPr lang="cs-CZ" sz="1200" dirty="0" smtClean="0"/>
          </a:p>
          <a:p>
            <a:r>
              <a:rPr lang="cs-CZ" sz="1200" dirty="0" err="1"/>
              <a:t>Making</a:t>
            </a:r>
            <a:r>
              <a:rPr lang="cs-CZ" sz="1200" dirty="0"/>
              <a:t>	</a:t>
            </a:r>
            <a:r>
              <a:rPr lang="cs-CZ" sz="1200" dirty="0" smtClean="0"/>
              <a:t>Science</a:t>
            </a:r>
            <a:endParaRPr lang="cs-CZ" sz="12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 smtClean="0"/>
          </a:p>
          <a:p>
            <a:endParaRPr lang="cs-CZ" sz="1100" dirty="0"/>
          </a:p>
          <a:p>
            <a:endParaRPr lang="cs-CZ" sz="1100" dirty="0"/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961707" y="1988840"/>
            <a:ext cx="3120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Anglický jazyk - test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20" name="obrázek 5" descr="Popis: Fotka uživatele Dobrota pre Afrik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7" t="24348" r="17879" b="45418"/>
          <a:stretch>
            <a:fillRect/>
          </a:stretch>
        </p:blipFill>
        <p:spPr bwMode="auto">
          <a:xfrm>
            <a:off x="682247" y="3076753"/>
            <a:ext cx="294957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Textové pole 292"/>
          <p:cNvSpPr txBox="1"/>
          <p:nvPr/>
        </p:nvSpPr>
        <p:spPr>
          <a:xfrm>
            <a:off x="739070" y="120830"/>
            <a:ext cx="2835931" cy="91432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400" b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Pracovní list k projektu „Vzdělávání dětí v Základní škole Filipa Neriho v </a:t>
            </a:r>
            <a:r>
              <a:rPr lang="cs-CZ" sz="1400" b="1" dirty="0" err="1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Josce</a:t>
            </a:r>
            <a:r>
              <a:rPr lang="cs-CZ" sz="1400" b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“.</a:t>
            </a:r>
            <a:endParaRPr lang="cs-CZ" sz="2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1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Obrázek 24" descr="Popis: E:\Documents and Settings\pocitac\Plocha\3700217355043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8" t="34715" r="38153" b="20547"/>
          <a:stretch>
            <a:fillRect/>
          </a:stretch>
        </p:blipFill>
        <p:spPr bwMode="auto">
          <a:xfrm>
            <a:off x="3832299" y="2286000"/>
            <a:ext cx="2339975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obrázek 10" descr="Popis: 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t="26234" r="12051" b="3078"/>
          <a:stretch>
            <a:fillRect/>
          </a:stretch>
        </p:blipFill>
        <p:spPr bwMode="auto">
          <a:xfrm>
            <a:off x="251520" y="869182"/>
            <a:ext cx="2349500" cy="15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obrázek 5" descr="Popis: Výsledek obrázku pro leopard v Afr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1333" r="10001" b="10333"/>
          <a:stretch>
            <a:fillRect/>
          </a:stretch>
        </p:blipFill>
        <p:spPr bwMode="auto">
          <a:xfrm>
            <a:off x="108867" y="2853656"/>
            <a:ext cx="2374900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obrázek 9" descr="Popis: Výsledek obrázku pro slon v Afr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9" b="9152"/>
          <a:stretch>
            <a:fillRect/>
          </a:stretch>
        </p:blipFill>
        <p:spPr bwMode="auto">
          <a:xfrm>
            <a:off x="134649" y="4725144"/>
            <a:ext cx="2860676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obrázek 4" descr="Popis: Výsledek obrázku pro nosorožec v Afr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668" r="6223" b="7323"/>
          <a:stretch>
            <a:fillRect/>
          </a:stretch>
        </p:blipFill>
        <p:spPr bwMode="auto">
          <a:xfrm>
            <a:off x="6732240" y="1095270"/>
            <a:ext cx="2114550" cy="15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Popis: Výsledek obrázku pro žirafa v Afri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8" t="13982" r="6581" b="20255"/>
          <a:stretch>
            <a:fillRect/>
          </a:stretch>
        </p:blipFill>
        <p:spPr bwMode="auto">
          <a:xfrm>
            <a:off x="6884305" y="3650554"/>
            <a:ext cx="18002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obrázek 11" descr="Popis: Související obráze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49" y="955880"/>
            <a:ext cx="1181101" cy="8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opis: Související obráz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5029" r="12502"/>
          <a:stretch>
            <a:fillRect/>
          </a:stretch>
        </p:blipFill>
        <p:spPr bwMode="auto">
          <a:xfrm>
            <a:off x="3672148" y="4581525"/>
            <a:ext cx="24447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 pole 290"/>
          <p:cNvSpPr txBox="1"/>
          <p:nvPr/>
        </p:nvSpPr>
        <p:spPr>
          <a:xfrm>
            <a:off x="2261870" y="10276205"/>
            <a:ext cx="3348990" cy="30861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90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K projektu „Vzdělávání dětí v Základní škole Filipa Neriho v Josce“.</a:t>
            </a:r>
            <a:endParaRPr lang="cs-CZ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-180528" y="15414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0" y="2743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Textové pole 292"/>
          <p:cNvSpPr txBox="1"/>
          <p:nvPr/>
        </p:nvSpPr>
        <p:spPr>
          <a:xfrm>
            <a:off x="1675997" y="74612"/>
            <a:ext cx="6048672" cy="30797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400" b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Pracovní list k projektu „Vzdělávání dětí v Základní škole Filipa Neriho v </a:t>
            </a:r>
            <a:r>
              <a:rPr lang="cs-CZ" sz="1400" b="1" dirty="0" err="1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Josce</a:t>
            </a:r>
            <a:r>
              <a:rPr lang="cs-CZ" sz="1400" b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“.</a:t>
            </a:r>
            <a:endParaRPr lang="cs-CZ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125014" y="423675"/>
            <a:ext cx="5150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N</a:t>
            </a:r>
            <a:r>
              <a:rPr lang="cs-CZ" sz="1200" dirty="0" smtClean="0"/>
              <a:t>ajdi </a:t>
            </a:r>
            <a:r>
              <a:rPr lang="cs-CZ" sz="1200" dirty="0"/>
              <a:t>cestu do Afriky.  Použij ke každému zvířeti jinou barvu, aby trefili.</a:t>
            </a:r>
          </a:p>
        </p:txBody>
      </p:sp>
      <p:cxnSp>
        <p:nvCxnSpPr>
          <p:cNvPr id="12" name="Pravoúhlá spojnice 11"/>
          <p:cNvCxnSpPr/>
          <p:nvPr/>
        </p:nvCxnSpPr>
        <p:spPr>
          <a:xfrm>
            <a:off x="2601020" y="1541463"/>
            <a:ext cx="1170482" cy="109527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Zakřivená spojnice 14"/>
          <p:cNvCxnSpPr/>
          <p:nvPr/>
        </p:nvCxnSpPr>
        <p:spPr>
          <a:xfrm flipV="1">
            <a:off x="2483767" y="3068959"/>
            <a:ext cx="1287735" cy="576067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ravoúhlá spojnice 18"/>
          <p:cNvCxnSpPr/>
          <p:nvPr/>
        </p:nvCxnSpPr>
        <p:spPr>
          <a:xfrm rot="10800000">
            <a:off x="6084168" y="4725144"/>
            <a:ext cx="805234" cy="64807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ravoúhlá spojnice 21"/>
          <p:cNvCxnSpPr>
            <a:stCxn id="5126" idx="3"/>
            <a:endCxn id="5129" idx="1"/>
          </p:cNvCxnSpPr>
          <p:nvPr/>
        </p:nvCxnSpPr>
        <p:spPr>
          <a:xfrm>
            <a:off x="5162550" y="1392443"/>
            <a:ext cx="1569690" cy="47355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ravoúhlá spojnice 23"/>
          <p:cNvCxnSpPr/>
          <p:nvPr/>
        </p:nvCxnSpPr>
        <p:spPr>
          <a:xfrm rot="10800000" flipV="1">
            <a:off x="6172274" y="2636732"/>
            <a:ext cx="1424062" cy="43222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Zakřivená spojnice 25"/>
          <p:cNvCxnSpPr/>
          <p:nvPr/>
        </p:nvCxnSpPr>
        <p:spPr>
          <a:xfrm rot="10800000" flipV="1">
            <a:off x="6116899" y="5748063"/>
            <a:ext cx="767406" cy="66474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V="1">
            <a:off x="2601020" y="3861048"/>
            <a:ext cx="1231279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0" name="Pravoúhlá spojnice 5119"/>
          <p:cNvCxnSpPr/>
          <p:nvPr/>
        </p:nvCxnSpPr>
        <p:spPr>
          <a:xfrm rot="10800000" flipV="1">
            <a:off x="2995326" y="6496049"/>
            <a:ext cx="1144627" cy="18806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" name="Volný tvar 5120"/>
          <p:cNvSpPr/>
          <p:nvPr/>
        </p:nvSpPr>
        <p:spPr>
          <a:xfrm>
            <a:off x="2843807" y="1371599"/>
            <a:ext cx="1137641" cy="3660079"/>
          </a:xfrm>
          <a:custGeom>
            <a:avLst/>
            <a:gdLst>
              <a:gd name="connsiteX0" fmla="*/ 1518118 w 1518118"/>
              <a:gd name="connsiteY0" fmla="*/ 0 h 2370121"/>
              <a:gd name="connsiteX1" fmla="*/ 817 w 1518118"/>
              <a:gd name="connsiteY1" fmla="*/ 803868 h 2370121"/>
              <a:gd name="connsiteX2" fmla="*/ 1236764 w 1518118"/>
              <a:gd name="connsiteY2" fmla="*/ 2301073 h 237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8118" h="2370121">
                <a:moveTo>
                  <a:pt x="1518118" y="0"/>
                </a:moveTo>
                <a:cubicBezTo>
                  <a:pt x="782913" y="210178"/>
                  <a:pt x="47709" y="420356"/>
                  <a:pt x="817" y="803868"/>
                </a:cubicBezTo>
                <a:cubicBezTo>
                  <a:pt x="-46075" y="1187380"/>
                  <a:pt x="1943498" y="2709706"/>
                  <a:pt x="1236764" y="230107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131" name="Pravoúhlá spojnice 5130"/>
          <p:cNvCxnSpPr/>
          <p:nvPr/>
        </p:nvCxnSpPr>
        <p:spPr>
          <a:xfrm rot="10800000">
            <a:off x="2483768" y="4375151"/>
            <a:ext cx="1188380" cy="99806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5" name="Zakřivená spojnice 5134"/>
          <p:cNvCxnSpPr/>
          <p:nvPr/>
        </p:nvCxnSpPr>
        <p:spPr>
          <a:xfrm rot="5400000">
            <a:off x="7746640" y="2845991"/>
            <a:ext cx="995536" cy="602382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8" name="Přímá spojnice se šipkou 5137"/>
          <p:cNvCxnSpPr>
            <a:endCxn id="5129" idx="2"/>
          </p:cNvCxnSpPr>
          <p:nvPr/>
        </p:nvCxnSpPr>
        <p:spPr>
          <a:xfrm flipV="1">
            <a:off x="7275651" y="2636733"/>
            <a:ext cx="513864" cy="10138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0" name="Přímá spojnice se šipkou 5139"/>
          <p:cNvCxnSpPr/>
          <p:nvPr/>
        </p:nvCxnSpPr>
        <p:spPr>
          <a:xfrm>
            <a:off x="5162550" y="1639913"/>
            <a:ext cx="3153866" cy="1978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endCxn id="5123" idx="3"/>
          </p:cNvCxnSpPr>
          <p:nvPr/>
        </p:nvCxnSpPr>
        <p:spPr>
          <a:xfrm flipH="1">
            <a:off x="6116898" y="2286000"/>
            <a:ext cx="622585" cy="3252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avoúhlá spojnice 13"/>
          <p:cNvCxnSpPr/>
          <p:nvPr/>
        </p:nvCxnSpPr>
        <p:spPr>
          <a:xfrm rot="16200000" flipV="1">
            <a:off x="1403614" y="3608736"/>
            <a:ext cx="3466627" cy="107044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4391472" y="4382418"/>
            <a:ext cx="0" cy="199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 flipV="1">
            <a:off x="6172274" y="3618037"/>
            <a:ext cx="712031" cy="52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2483767" y="1770063"/>
            <a:ext cx="1452598" cy="12988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2" name="Přímá spojnice se šipkou 5131"/>
          <p:cNvCxnSpPr/>
          <p:nvPr/>
        </p:nvCxnSpPr>
        <p:spPr>
          <a:xfrm>
            <a:off x="4391472" y="18288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90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4" descr="Fotka uživatele Dobrota pre Afriku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1" y="3672360"/>
            <a:ext cx="4355976" cy="280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3" descr="Fotka uživatele Dobrota pre Afriku.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5" r="10908" b="1778"/>
          <a:stretch/>
        </p:blipFill>
        <p:spPr bwMode="auto">
          <a:xfrm rot="6553376" flipV="1">
            <a:off x="4630111" y="-340876"/>
            <a:ext cx="2960918" cy="51845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122921" y="41501"/>
            <a:ext cx="31728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Děti,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které se do školy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Sv. Filipa </a:t>
            </a:r>
            <a:r>
              <a:rPr lang="cs-CZ" sz="2400" b="1" dirty="0">
                <a:solidFill>
                  <a:srgbClr val="002060"/>
                </a:solidFill>
              </a:rPr>
              <a:t>N</a:t>
            </a:r>
            <a:r>
              <a:rPr lang="cs-CZ" sz="2400" b="1" dirty="0" smtClean="0">
                <a:solidFill>
                  <a:srgbClr val="002060"/>
                </a:solidFill>
              </a:rPr>
              <a:t>eriho dostávají,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jsou nejen ty,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které žijí v nejnuznějších podmínkách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ve slumech, </a:t>
            </a:r>
          </a:p>
        </p:txBody>
      </p:sp>
      <p:sp>
        <p:nvSpPr>
          <p:cNvPr id="5" name="Obdélník 4"/>
          <p:cNvSpPr/>
          <p:nvPr/>
        </p:nvSpPr>
        <p:spPr>
          <a:xfrm>
            <a:off x="4478897" y="418034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ale jsou to </a:t>
            </a: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i takové děti, </a:t>
            </a: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které nemají </a:t>
            </a:r>
            <a:r>
              <a:rPr lang="cs-CZ" sz="2400" b="1" dirty="0" smtClean="0">
                <a:solidFill>
                  <a:srgbClr val="002060"/>
                </a:solidFill>
              </a:rPr>
              <a:t>rodiče, </a:t>
            </a:r>
          </a:p>
          <a:p>
            <a:pPr algn="ctr"/>
            <a:r>
              <a:rPr lang="cs-CZ" sz="2400" b="1" dirty="0" smtClean="0">
                <a:solidFill>
                  <a:srgbClr val="002060"/>
                </a:solidFill>
              </a:rPr>
              <a:t>a </a:t>
            </a:r>
            <a:r>
              <a:rPr lang="cs-CZ" sz="2400" b="1" dirty="0">
                <a:solidFill>
                  <a:srgbClr val="002060"/>
                </a:solidFill>
              </a:rPr>
              <a:t>žijí podobně, </a:t>
            </a: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jako u nás „bezdomovci“.</a:t>
            </a: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Bez střechy nad hlavou, bez jídla, pití a hygieny.</a:t>
            </a:r>
          </a:p>
        </p:txBody>
      </p:sp>
    </p:spTree>
    <p:extLst>
      <p:ext uri="{BB962C8B-B14F-4D97-AF65-F5344CB8AC3E}">
        <p14:creationId xmlns:p14="http://schemas.microsoft.com/office/powerpoint/2010/main" val="21193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47664" y="260745"/>
            <a:ext cx="6068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Co potřebují děti v Africe nejvíce? 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77592" y="1344175"/>
            <a:ext cx="35108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2800" dirty="0" smtClean="0"/>
              <a:t>lékařskou péči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2800" dirty="0"/>
              <a:t>p</a:t>
            </a:r>
            <a:r>
              <a:rPr lang="cs-CZ" sz="2800" dirty="0" smtClean="0"/>
              <a:t>itnou vodu a jídlo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2800" dirty="0" smtClean="0"/>
              <a:t>oblečení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2800" dirty="0"/>
              <a:t>d</a:t>
            </a:r>
            <a:r>
              <a:rPr lang="cs-CZ" sz="2800" dirty="0" smtClean="0"/>
              <a:t>omov a lásku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2800" dirty="0" smtClean="0"/>
              <a:t>vzdělávání</a:t>
            </a:r>
            <a:endParaRPr lang="cs-CZ" sz="2800" dirty="0"/>
          </a:p>
        </p:txBody>
      </p:sp>
      <p:pic>
        <p:nvPicPr>
          <p:cNvPr id="4" name="obrázek 4" descr="Související obráze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6" y="3707291"/>
            <a:ext cx="3761454" cy="284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29" descr="Výsledek obrázku pro děti třetího svět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t="5937"/>
          <a:stretch/>
        </p:blipFill>
        <p:spPr bwMode="auto">
          <a:xfrm>
            <a:off x="3891389" y="1394936"/>
            <a:ext cx="2340919" cy="18780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4" descr="http://www.vssvalzbety.sk/userfiles/Projekty/SAMRS/Mihango/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2" t="51629" r="27495" b="9604"/>
          <a:stretch/>
        </p:blipFill>
        <p:spPr bwMode="auto">
          <a:xfrm>
            <a:off x="3965781" y="4227111"/>
            <a:ext cx="2466591" cy="2071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Výsledek obrázku pro DÁRKY NA VÁNOCE PRO CHUDÉ AFRIČAN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5" r="69822" b="13381"/>
          <a:stretch/>
        </p:blipFill>
        <p:spPr bwMode="auto">
          <a:xfrm>
            <a:off x="6590049" y="989734"/>
            <a:ext cx="2004934" cy="26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obrotapreafriku.sk/images/skolsky-rok-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7" r="15940"/>
          <a:stretch/>
        </p:blipFill>
        <p:spPr bwMode="auto">
          <a:xfrm>
            <a:off x="6497418" y="4213048"/>
            <a:ext cx="2515776" cy="20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4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ákladná škola sv. Filipa Neri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81" y="3707296"/>
            <a:ext cx="4597508" cy="286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uvisející obr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5"/>
          <a:stretch/>
        </p:blipFill>
        <p:spPr bwMode="auto">
          <a:xfrm>
            <a:off x="4252055" y="188640"/>
            <a:ext cx="4667960" cy="31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62405" y="192223"/>
            <a:ext cx="244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NAŠE   ŠKOLA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552" y="3721765"/>
            <a:ext cx="306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ŠKOLA  V  AFRICE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9710" y="866465"/>
            <a:ext cx="372409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Adresa:</a:t>
            </a:r>
          </a:p>
          <a:p>
            <a:endParaRPr lang="cs-CZ" dirty="0" smtClean="0"/>
          </a:p>
          <a:p>
            <a:r>
              <a:rPr lang="cs-CZ" sz="2400" dirty="0" smtClean="0"/>
              <a:t>SŠ, ZŠ a MŠ, Karviná, </a:t>
            </a:r>
            <a:r>
              <a:rPr lang="cs-CZ" sz="2400" dirty="0" err="1" smtClean="0"/>
              <a:t>p.o</a:t>
            </a:r>
            <a:r>
              <a:rPr lang="cs-CZ" sz="2400" dirty="0" smtClean="0"/>
              <a:t>.</a:t>
            </a:r>
          </a:p>
          <a:p>
            <a:r>
              <a:rPr lang="cs-CZ" sz="2400" b="1" dirty="0" smtClean="0"/>
              <a:t>Komenského</a:t>
            </a:r>
            <a:r>
              <a:rPr lang="cs-CZ" sz="2400" dirty="0" smtClean="0"/>
              <a:t> 614</a:t>
            </a:r>
          </a:p>
          <a:p>
            <a:r>
              <a:rPr lang="cs-CZ" sz="2400" dirty="0" smtClean="0"/>
              <a:t>Karviná – Nové Město</a:t>
            </a:r>
          </a:p>
          <a:p>
            <a:r>
              <a:rPr lang="cs-CZ" sz="2400" dirty="0" smtClean="0"/>
              <a:t>Česká republika</a:t>
            </a:r>
          </a:p>
          <a:p>
            <a:r>
              <a:rPr lang="cs-CZ" sz="2400" b="1" dirty="0" smtClean="0"/>
              <a:t>Evropa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4244985"/>
            <a:ext cx="37064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Adresa:</a:t>
            </a:r>
          </a:p>
          <a:p>
            <a:endParaRPr lang="cs-CZ" dirty="0" smtClean="0"/>
          </a:p>
          <a:p>
            <a:r>
              <a:rPr lang="cs-CZ" sz="2400" dirty="0" smtClean="0"/>
              <a:t>Základní internátní škola </a:t>
            </a:r>
          </a:p>
          <a:p>
            <a:r>
              <a:rPr lang="cs-CZ" sz="2400" b="1" dirty="0" smtClean="0"/>
              <a:t>Sv. Filipa Neriho </a:t>
            </a:r>
            <a:r>
              <a:rPr lang="cs-CZ" sz="2400" dirty="0" smtClean="0"/>
              <a:t>v </a:t>
            </a:r>
            <a:r>
              <a:rPr lang="cs-CZ" sz="2400" dirty="0" err="1" smtClean="0"/>
              <a:t>Josce</a:t>
            </a:r>
            <a:endParaRPr lang="cs-CZ" sz="2400" dirty="0" smtClean="0"/>
          </a:p>
          <a:p>
            <a:r>
              <a:rPr lang="cs-CZ" sz="2400" dirty="0" smtClean="0"/>
              <a:t>Nairobi 18827</a:t>
            </a:r>
          </a:p>
          <a:p>
            <a:r>
              <a:rPr lang="cs-CZ" sz="2400" dirty="0" smtClean="0"/>
              <a:t>Keňa</a:t>
            </a:r>
          </a:p>
          <a:p>
            <a:r>
              <a:rPr lang="cs-CZ" sz="2400" b="1" dirty="0" smtClean="0"/>
              <a:t>Afrika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892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3"/>
          <a:stretch/>
        </p:blipFill>
        <p:spPr bwMode="auto">
          <a:xfrm>
            <a:off x="743745" y="3518294"/>
            <a:ext cx="7638525" cy="33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ýsledek obrázku pro Jan amos komensk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Výsledek obrázku pro Jan amos komensk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5" name="Picture 7" descr="E:\Documents and Settings\pocitac\Plocha\komensk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2946174" cy="35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5574" y="131652"/>
            <a:ext cx="5597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Kdo byl Jan Amos Komenský?</a:t>
            </a:r>
          </a:p>
          <a:p>
            <a:r>
              <a:rPr lang="cs-CZ" sz="2800" b="1" dirty="0" smtClean="0">
                <a:solidFill>
                  <a:srgbClr val="002060"/>
                </a:solidFill>
              </a:rPr>
              <a:t>	 Učitel národů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33667" y="1092588"/>
            <a:ext cx="475131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b</a:t>
            </a:r>
            <a:r>
              <a:rPr lang="cs-CZ" dirty="0" smtClean="0"/>
              <a:t>yl biskup, významný učitel a spisovatel </a:t>
            </a:r>
            <a:endParaRPr lang="cs-CZ" dirty="0"/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m</a:t>
            </a:r>
            <a:r>
              <a:rPr lang="cs-CZ" dirty="0" smtClean="0"/>
              <a:t>ezi jeho nejznámější díla patří: </a:t>
            </a:r>
            <a:br>
              <a:rPr lang="cs-CZ" dirty="0" smtClean="0"/>
            </a:br>
            <a:r>
              <a:rPr lang="cs-CZ" dirty="0" smtClean="0"/>
              <a:t>-Velká didaktika</a:t>
            </a:r>
            <a:br>
              <a:rPr lang="cs-CZ" dirty="0" smtClean="0"/>
            </a:br>
            <a:r>
              <a:rPr lang="cs-CZ" dirty="0" smtClean="0"/>
              <a:t>-Brána jazyků otevřená </a:t>
            </a:r>
            <a:br>
              <a:rPr lang="cs-CZ" dirty="0" smtClean="0"/>
            </a:br>
            <a:r>
              <a:rPr lang="cs-CZ" dirty="0" smtClean="0"/>
              <a:t>-Labyrint světa a ráj srdce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p</a:t>
            </a:r>
            <a:r>
              <a:rPr lang="cs-CZ" dirty="0" smtClean="0"/>
              <a:t>odle jeho zásad se učíme i v naší škole</a:t>
            </a:r>
            <a:br>
              <a:rPr lang="cs-CZ" dirty="0" smtClean="0"/>
            </a:br>
            <a:r>
              <a:rPr lang="cs-CZ" sz="1400" dirty="0" smtClean="0"/>
              <a:t>(názornost, aktivnost, trvalost, přiměřenost, soustavnost, systematičnost)</a:t>
            </a:r>
            <a:endParaRPr lang="cs-CZ" dirty="0" smtClean="0"/>
          </a:p>
          <a:p>
            <a:pPr marL="285750" indent="-285750">
              <a:buFont typeface="Wingdings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20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ýsledek obrázku pro Filip neri založil škol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Filip neri založil škol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-26777" y="2852936"/>
            <a:ext cx="50930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 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31" name="Picture 7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38" y="2996952"/>
            <a:ext cx="4660710" cy="33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Související obr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8" b="16565"/>
          <a:stretch/>
        </p:blipFill>
        <p:spPr bwMode="auto">
          <a:xfrm>
            <a:off x="341578" y="1814193"/>
            <a:ext cx="3327921" cy="38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51520" y="92788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</a:rPr>
              <a:t>Kdo byl Filip Neri?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779912" y="258614"/>
            <a:ext cx="5364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 smtClean="0"/>
              <a:t>kněz, který měl rád legraci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p</a:t>
            </a:r>
            <a:r>
              <a:rPr lang="cs-CZ" dirty="0" smtClean="0"/>
              <a:t>omáhal chudým lidem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j</a:t>
            </a:r>
            <a:r>
              <a:rPr lang="cs-CZ" dirty="0" smtClean="0"/>
              <a:t>ednou při procházce v lese našel jeskyni, ve které žilo asi 10 chlapců bez domova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d</a:t>
            </a:r>
            <a:r>
              <a:rPr lang="cs-CZ" dirty="0" smtClean="0"/>
              <a:t>al jim jídlo, pití a ubytoval je na půdě své farnosti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s</a:t>
            </a:r>
            <a:r>
              <a:rPr lang="cs-CZ" dirty="0" smtClean="0"/>
              <a:t>tal se jejich učitelem a později pro tyto děti </a:t>
            </a:r>
            <a:br>
              <a:rPr lang="cs-CZ" dirty="0" smtClean="0"/>
            </a:br>
            <a:r>
              <a:rPr lang="cs-CZ" dirty="0" smtClean="0"/>
              <a:t>i mnohé další vybudoval školu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73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868" y="-243408"/>
            <a:ext cx="852608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  <a:p>
            <a:pPr algn="just"/>
            <a:r>
              <a:rPr lang="cs-CZ" sz="2400" b="1" dirty="0">
                <a:solidFill>
                  <a:srgbClr val="FF0000"/>
                </a:solidFill>
              </a:rPr>
              <a:t>Základní internátní škola Filipa Neriho v </a:t>
            </a:r>
            <a:r>
              <a:rPr lang="cs-CZ" sz="2400" b="1" dirty="0" err="1" smtClean="0">
                <a:solidFill>
                  <a:srgbClr val="FF0000"/>
                </a:solidFill>
              </a:rPr>
              <a:t>Josce</a:t>
            </a:r>
            <a:r>
              <a:rPr lang="cs-CZ" sz="2400" b="1" dirty="0" smtClean="0">
                <a:solidFill>
                  <a:srgbClr val="002060"/>
                </a:solidFill>
              </a:rPr>
              <a:t>	 </a:t>
            </a:r>
            <a:br>
              <a:rPr lang="cs-CZ" sz="2400" b="1" dirty="0" smtClean="0">
                <a:solidFill>
                  <a:srgbClr val="002060"/>
                </a:solidFill>
              </a:rPr>
            </a:br>
            <a:r>
              <a:rPr lang="cs-CZ" dirty="0" smtClean="0"/>
              <a:t>vznikla </a:t>
            </a:r>
            <a:r>
              <a:rPr lang="cs-CZ" dirty="0"/>
              <a:t>v roce </a:t>
            </a:r>
            <a:r>
              <a:rPr lang="cs-CZ" dirty="0" smtClean="0"/>
              <a:t>2012. Byla zřízena hlavně pro děti žijící </a:t>
            </a:r>
            <a:r>
              <a:rPr lang="cs-CZ" dirty="0"/>
              <a:t>na </a:t>
            </a:r>
            <a:r>
              <a:rPr lang="cs-CZ" dirty="0" smtClean="0"/>
              <a:t>ulici. </a:t>
            </a:r>
            <a:br>
              <a:rPr lang="cs-CZ" dirty="0" smtClean="0"/>
            </a:br>
            <a:r>
              <a:rPr lang="cs-CZ" dirty="0" smtClean="0"/>
              <a:t>Rodiče jim většinou </a:t>
            </a:r>
            <a:r>
              <a:rPr lang="cs-CZ" dirty="0"/>
              <a:t>zemřeli na zákeřnou a dlouho neléčenou nemoc</a:t>
            </a:r>
            <a:r>
              <a:rPr lang="cs-CZ" dirty="0" smtClean="0"/>
              <a:t>.		 </a:t>
            </a:r>
            <a:br>
              <a:rPr lang="cs-CZ" dirty="0" smtClean="0"/>
            </a:br>
            <a:r>
              <a:rPr lang="cs-CZ" dirty="0" smtClean="0"/>
              <a:t>Na stavbu školy přispěla </a:t>
            </a:r>
            <a:r>
              <a:rPr lang="cs-CZ" dirty="0"/>
              <a:t>EU a </a:t>
            </a:r>
            <a:r>
              <a:rPr lang="cs-CZ" dirty="0" smtClean="0"/>
              <a:t>VŠ </a:t>
            </a:r>
            <a:r>
              <a:rPr lang="cs-CZ" dirty="0"/>
              <a:t>zdravotnictví a sociálních věcí v </a:t>
            </a:r>
            <a:r>
              <a:rPr lang="cs-CZ" dirty="0" smtClean="0"/>
              <a:t>Bratislavě, která do Keni posílá své studenty a absolventy na misijní práci.</a:t>
            </a:r>
          </a:p>
          <a:p>
            <a:pPr algn="just"/>
            <a:r>
              <a:rPr lang="cs-CZ" dirty="0" smtClean="0"/>
              <a:t>Na stavbě </a:t>
            </a:r>
            <a:r>
              <a:rPr lang="cs-CZ" dirty="0"/>
              <a:t>pomáhali </a:t>
            </a:r>
            <a:r>
              <a:rPr lang="cs-CZ" dirty="0" smtClean="0"/>
              <a:t>též dobrovolníci </a:t>
            </a:r>
            <a:r>
              <a:rPr lang="cs-CZ" dirty="0"/>
              <a:t>z okolních vesnic a farností, ale i samotné </a:t>
            </a:r>
            <a:r>
              <a:rPr lang="cs-CZ" dirty="0" smtClean="0"/>
              <a:t>děti napomáhaly a dělaly </a:t>
            </a:r>
            <a:r>
              <a:rPr lang="cs-CZ" dirty="0"/>
              <a:t>si samy </a:t>
            </a:r>
            <a:r>
              <a:rPr lang="cs-CZ" dirty="0" smtClean="0"/>
              <a:t>například </a:t>
            </a:r>
            <a:r>
              <a:rPr lang="cs-CZ" dirty="0"/>
              <a:t>omítky. </a:t>
            </a:r>
            <a:r>
              <a:rPr lang="cs-CZ" dirty="0" smtClean="0"/>
              <a:t>V</a:t>
            </a:r>
            <a:r>
              <a:rPr lang="cs-CZ" dirty="0"/>
              <a:t> místě, kde nyní stojí škola, byla původně poušť. </a:t>
            </a:r>
            <a:r>
              <a:rPr lang="cs-CZ" dirty="0" smtClean="0"/>
              <a:t>Nikde nerostla zelená tráva.  </a:t>
            </a:r>
            <a:r>
              <a:rPr lang="cs-CZ" dirty="0"/>
              <a:t>První rok zalévali </a:t>
            </a:r>
            <a:r>
              <a:rPr lang="cs-CZ" dirty="0" smtClean="0"/>
              <a:t>pozemky kolem </a:t>
            </a:r>
            <a:r>
              <a:rPr lang="cs-CZ" dirty="0"/>
              <a:t>školy kupovanou vodou z cisterny. </a:t>
            </a:r>
            <a:r>
              <a:rPr lang="cs-CZ" dirty="0" smtClean="0"/>
              <a:t>Teprve </a:t>
            </a:r>
            <a:r>
              <a:rPr lang="cs-CZ" dirty="0"/>
              <a:t>v roce 2015 byl udělán v blízkosti školy </a:t>
            </a:r>
            <a:r>
              <a:rPr lang="cs-CZ" b="1" dirty="0">
                <a:solidFill>
                  <a:srgbClr val="FF0000"/>
                </a:solidFill>
              </a:rPr>
              <a:t>podzemní vrt hluboký </a:t>
            </a:r>
            <a:r>
              <a:rPr lang="cs-CZ" b="1" dirty="0" smtClean="0">
                <a:solidFill>
                  <a:srgbClr val="FF0000"/>
                </a:solidFill>
              </a:rPr>
              <a:t>200 m </a:t>
            </a:r>
            <a:r>
              <a:rPr lang="cs-CZ" dirty="0" smtClean="0"/>
              <a:t>a díky </a:t>
            </a:r>
            <a:r>
              <a:rPr lang="cs-CZ" dirty="0"/>
              <a:t>vodní věže</a:t>
            </a:r>
            <a:r>
              <a:rPr lang="cs-CZ" dirty="0" smtClean="0"/>
              <a:t> byla vybudována studna. Teprve </a:t>
            </a:r>
            <a:r>
              <a:rPr lang="cs-CZ" dirty="0"/>
              <a:t>od začátku tohoto roku 2017 mají děti </a:t>
            </a:r>
            <a:r>
              <a:rPr lang="cs-CZ" dirty="0" smtClean="0"/>
              <a:t>ve škole a na internátě zavedenou elektřinu a </a:t>
            </a:r>
            <a:r>
              <a:rPr lang="cs-CZ" b="1" dirty="0" smtClean="0"/>
              <a:t>díky vodě ze studny </a:t>
            </a:r>
            <a:r>
              <a:rPr lang="cs-CZ" dirty="0" smtClean="0"/>
              <a:t>zřízeny sprchy i umyvadla </a:t>
            </a:r>
            <a:r>
              <a:rPr lang="cs-CZ" dirty="0"/>
              <a:t>na </a:t>
            </a:r>
            <a:r>
              <a:rPr lang="cs-CZ" dirty="0" smtClean="0"/>
              <a:t>WC.</a:t>
            </a:r>
            <a:endParaRPr lang="cs-CZ" dirty="0"/>
          </a:p>
        </p:txBody>
      </p:sp>
      <p:pic>
        <p:nvPicPr>
          <p:cNvPr id="3" name="obrázek 27" descr="Fotka uživatele Dobrota pre Afriku.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4"/>
          <a:stretch/>
        </p:blipFill>
        <p:spPr bwMode="auto">
          <a:xfrm>
            <a:off x="4572000" y="3792266"/>
            <a:ext cx="4320480" cy="295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25" descr="Fotka uživatele Dobrota pre Afriku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6" t="15490" r="7208" b="25169"/>
          <a:stretch/>
        </p:blipFill>
        <p:spPr bwMode="auto">
          <a:xfrm>
            <a:off x="152628" y="3793217"/>
            <a:ext cx="4203348" cy="2980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2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1183</TotalTime>
  <Words>705</Words>
  <Application>Microsoft Office PowerPoint</Application>
  <PresentationFormat>Předvádění na obrazovce (4:3)</PresentationFormat>
  <Paragraphs>245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pocitac</dc:creator>
  <cp:lastModifiedBy>Spravce</cp:lastModifiedBy>
  <cp:revision>83</cp:revision>
  <dcterms:created xsi:type="dcterms:W3CDTF">2017-12-02T16:02:17Z</dcterms:created>
  <dcterms:modified xsi:type="dcterms:W3CDTF">2018-01-03T09:50:54Z</dcterms:modified>
</cp:coreProperties>
</file>